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4" r:id="rId3"/>
    <p:sldId id="265" r:id="rId4"/>
    <p:sldId id="266" r:id="rId5"/>
    <p:sldId id="261" r:id="rId6"/>
    <p:sldId id="269" r:id="rId7"/>
    <p:sldId id="270" r:id="rId8"/>
    <p:sldId id="267" r:id="rId9"/>
    <p:sldId id="272" r:id="rId10"/>
    <p:sldId id="274" r:id="rId11"/>
    <p:sldId id="273" r:id="rId12"/>
    <p:sldId id="275" r:id="rId13"/>
    <p:sldId id="271" r:id="rId14"/>
    <p:sldId id="277" r:id="rId15"/>
    <p:sldId id="278" r:id="rId16"/>
    <p:sldId id="276" r:id="rId17"/>
    <p:sldId id="262" r:id="rId18"/>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1" d="100"/>
          <a:sy n="61" d="100"/>
        </p:scale>
        <p:origin x="29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en-TR" smtClean="0"/>
              <a:t>10/18/2023</a:t>
            </a:fld>
            <a:endParaRPr lang="en-TR"/>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en-TR" smtClean="0"/>
              <a:t>10/18/2023</a:t>
            </a:fld>
            <a:endParaRPr lang="en-TR"/>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en-TR" smtClean="0"/>
              <a:t>10/18/2023</a:t>
            </a:fld>
            <a:endParaRPr lang="en-TR"/>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7627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en-TR" smtClean="0"/>
              <a:t>10/18/2023</a:t>
            </a:fld>
            <a:endParaRPr lang="en-TR"/>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en-TR" smtClean="0"/>
              <a:t>10/18/2023</a:t>
            </a:fld>
            <a:endParaRPr lang="en-TR"/>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en-TR" smtClean="0"/>
              <a:t>10/18/2023</a:t>
            </a:fld>
            <a:endParaRPr lang="en-TR"/>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en-TR" smtClean="0"/>
              <a:t>10/18/2023</a:t>
            </a:fld>
            <a:endParaRPr lang="en-TR"/>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en-TR" smtClean="0"/>
              <a:t>10/18/2023</a:t>
            </a:fld>
            <a:endParaRPr lang="en-TR"/>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en-TR" smtClean="0"/>
              <a:t>10/18/2023</a:t>
            </a:fld>
            <a:endParaRPr lang="en-TR"/>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en-TR" smtClean="0"/>
              <a:t>10/18/2023</a:t>
            </a:fld>
            <a:endParaRPr lang="en-TR"/>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en-TR" smtClean="0"/>
              <a:t>10/18/2023</a:t>
            </a:fld>
            <a:endParaRPr lang="en-TR"/>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en-TR" smtClean="0"/>
              <a:t>10/18/2023</a:t>
            </a:fld>
            <a:endParaRPr lang="en-TR"/>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en-TR" smtClean="0"/>
              <a:t>‹#›</a:t>
            </a:fld>
            <a:endParaRPr lang="en-TR"/>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DC14-77D6-AB5D-6D66-BEB6D2B47154}"/>
              </a:ext>
            </a:extLst>
          </p:cNvPr>
          <p:cNvSpPr>
            <a:spLocks noGrp="1"/>
          </p:cNvSpPr>
          <p:nvPr>
            <p:ph type="ctrTitle"/>
          </p:nvPr>
        </p:nvSpPr>
        <p:spPr>
          <a:xfrm>
            <a:off x="6683828" y="1589314"/>
            <a:ext cx="5279571" cy="1534885"/>
          </a:xfrm>
        </p:spPr>
        <p:txBody>
          <a:bodyPr>
            <a:normAutofit fontScale="90000"/>
          </a:bodyPr>
          <a:lstStyle/>
          <a:p>
            <a:r>
              <a:rPr kumimoji="0" lang="en-US" sz="3600" b="1" i="0" u="none" strike="noStrike" kern="1200" cap="none" spc="-50" normalizeH="0" baseline="0" noProof="0" dirty="0">
                <a:ln>
                  <a:noFill/>
                </a:ln>
                <a:solidFill>
                  <a:schemeClr val="bg1"/>
                </a:solidFill>
                <a:effectLst/>
                <a:uLnTx/>
                <a:uFillTx/>
                <a:latin typeface="Arial" panose="020B0604020202020204" pitchFamily="34" charset="0"/>
                <a:cs typeface="Arial" panose="020B0604020202020204" pitchFamily="34" charset="0"/>
              </a:rPr>
              <a:t>Moving Forward With </a:t>
            </a:r>
            <a:br>
              <a:rPr kumimoji="0" lang="tr-TR" sz="3600" b="1" i="0" u="none" strike="noStrike" kern="1200" cap="none" spc="-5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tr-TR" sz="3600" b="1" i="0" u="none" strike="noStrike" kern="1200" cap="none" spc="-50" normalizeH="0" baseline="0" noProof="0" dirty="0">
                <a:ln>
                  <a:noFill/>
                </a:ln>
                <a:solidFill>
                  <a:schemeClr val="bg1"/>
                </a:solidFill>
                <a:effectLst/>
                <a:uLnTx/>
                <a:uFillTx/>
                <a:latin typeface="Arial" panose="020B0604020202020204" pitchFamily="34" charset="0"/>
                <a:cs typeface="Arial" panose="020B0604020202020204" pitchFamily="34" charset="0"/>
              </a:rPr>
              <a:t>FIDIC</a:t>
            </a:r>
            <a:r>
              <a:rPr kumimoji="0" lang="en-US" sz="3600" b="1" i="0" u="none" strike="noStrike" kern="1200" cap="none" spc="-50" normalizeH="0" baseline="0" noProof="0" dirty="0">
                <a:ln>
                  <a:noFill/>
                </a:ln>
                <a:solidFill>
                  <a:schemeClr val="bg1"/>
                </a:solidFill>
                <a:effectLst/>
                <a:uLnTx/>
                <a:uFillTx/>
                <a:latin typeface="Arial" panose="020B0604020202020204" pitchFamily="34" charset="0"/>
                <a:cs typeface="Arial" panose="020B0604020202020204" pitchFamily="34" charset="0"/>
              </a:rPr>
              <a:t> Suite </a:t>
            </a:r>
            <a:r>
              <a:rPr kumimoji="0" lang="tr-TR" sz="3600" b="1" i="0" u="none" strike="noStrike" kern="1200" cap="none" spc="-50" normalizeH="0" baseline="0" noProof="0" dirty="0">
                <a:ln>
                  <a:noFill/>
                </a:ln>
                <a:solidFill>
                  <a:schemeClr val="bg1"/>
                </a:solidFill>
                <a:effectLst/>
                <a:uLnTx/>
                <a:uFillTx/>
                <a:latin typeface="Arial" panose="020B0604020202020204" pitchFamily="34" charset="0"/>
                <a:cs typeface="Arial" panose="020B0604020202020204" pitchFamily="34" charset="0"/>
              </a:rPr>
              <a:t>o</a:t>
            </a:r>
            <a:r>
              <a:rPr kumimoji="0" lang="en-US" sz="3600" b="1" i="0" u="none" strike="noStrike" kern="1200" cap="none" spc="-50" normalizeH="0" baseline="0" noProof="0" dirty="0">
                <a:ln>
                  <a:noFill/>
                </a:ln>
                <a:solidFill>
                  <a:schemeClr val="bg1"/>
                </a:solidFill>
                <a:effectLst/>
                <a:uLnTx/>
                <a:uFillTx/>
                <a:latin typeface="Arial" panose="020B0604020202020204" pitchFamily="34" charset="0"/>
                <a:cs typeface="Arial" panose="020B0604020202020204" pitchFamily="34" charset="0"/>
              </a:rPr>
              <a:t>f Contracts</a:t>
            </a:r>
            <a:endParaRPr lang="en-TR" sz="45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814AF71-539E-7F8C-62FD-2EF4993837A9}"/>
              </a:ext>
            </a:extLst>
          </p:cNvPr>
          <p:cNvSpPr>
            <a:spLocks noGrp="1"/>
          </p:cNvSpPr>
          <p:nvPr>
            <p:ph type="subTitle" idx="1"/>
          </p:nvPr>
        </p:nvSpPr>
        <p:spPr>
          <a:xfrm>
            <a:off x="7108370" y="3261870"/>
            <a:ext cx="5083630" cy="3500220"/>
          </a:xfrm>
        </p:spPr>
        <p:txBody>
          <a:bodyPr>
            <a:normAutofit/>
          </a:bodyPr>
          <a:lstStyle/>
          <a:p>
            <a:pPr marL="0" marR="0" lvl="0" indent="0" algn="ctr" defTabSz="914400" rtl="0" eaLnBrk="1" fontAlgn="auto" latinLnBrk="0" hangingPunct="1">
              <a:lnSpc>
                <a:spcPct val="95000"/>
              </a:lnSpc>
              <a:spcBef>
                <a:spcPts val="1400"/>
              </a:spcBef>
              <a:spcAft>
                <a:spcPts val="200"/>
              </a:spcAft>
              <a:buClr>
                <a:srgbClr val="C00000"/>
              </a:buClr>
              <a:buSzPct val="80000"/>
              <a:buFont typeface="Arial" pitchFamily="34" charset="0"/>
              <a:buNone/>
              <a:tabLst/>
              <a:defRPr/>
            </a:pPr>
            <a:r>
              <a:rPr kumimoji="0" lang="tr-TR" sz="2800" b="1" u="none" strike="noStrike" kern="1200" cap="none" spc="10" normalizeH="0" baseline="0" noProof="0" dirty="0">
                <a:ln>
                  <a:noFill/>
                </a:ln>
                <a:solidFill>
                  <a:schemeClr val="bg1"/>
                </a:solidFill>
                <a:effectLst/>
                <a:uLnTx/>
                <a:uFillTx/>
                <a:latin typeface="Arial" panose="020B0604020202020204" pitchFamily="34" charset="0"/>
                <a:cs typeface="Arial" panose="020B0604020202020204" pitchFamily="34" charset="0"/>
              </a:rPr>
              <a:t>1999 REVISION AND ONWARDS</a:t>
            </a:r>
            <a:endParaRPr kumimoji="0" lang="tr-TR" sz="1400" b="1" u="none" strike="noStrike" kern="1200" cap="none" spc="1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endParaRPr lang="tr-TR" b="1" spc="10" dirty="0">
              <a:solidFill>
                <a:srgbClr val="002060"/>
              </a:solidFill>
              <a:latin typeface="Arial" panose="020B0604020202020204" pitchFamily="34" charset="0"/>
              <a:cs typeface="Arial" panose="020B0604020202020204" pitchFamily="34" charset="0"/>
            </a:endParaRPr>
          </a:p>
          <a:p>
            <a:pPr algn="l"/>
            <a:r>
              <a:rPr lang="en-US" b="1" i="1" spc="10" dirty="0">
                <a:solidFill>
                  <a:schemeClr val="bg1"/>
                </a:solidFill>
                <a:latin typeface="Arial" panose="020B0604020202020204" pitchFamily="34" charset="0"/>
                <a:cs typeface="Arial" panose="020B0604020202020204" pitchFamily="34" charset="0"/>
              </a:rPr>
              <a:t>			</a:t>
            </a:r>
            <a:r>
              <a:rPr lang="tr-TR" b="1" i="1" spc="10" dirty="0">
                <a:solidFill>
                  <a:schemeClr val="bg1"/>
                </a:solidFill>
                <a:latin typeface="Arial" panose="020B0604020202020204" pitchFamily="34" charset="0"/>
                <a:cs typeface="Arial" panose="020B0604020202020204" pitchFamily="34" charset="0"/>
              </a:rPr>
              <a:t>BİLGE </a:t>
            </a:r>
          </a:p>
          <a:p>
            <a:pPr algn="l"/>
            <a:r>
              <a:rPr lang="en-US" b="1" i="1" spc="10" dirty="0">
                <a:solidFill>
                  <a:schemeClr val="bg1"/>
                </a:solidFill>
                <a:latin typeface="Arial" panose="020B0604020202020204" pitchFamily="34" charset="0"/>
                <a:cs typeface="Arial" panose="020B0604020202020204" pitchFamily="34" charset="0"/>
              </a:rPr>
              <a:t>			</a:t>
            </a:r>
            <a:r>
              <a:rPr lang="tr-TR" b="1" i="1" spc="10" dirty="0">
                <a:solidFill>
                  <a:schemeClr val="bg1"/>
                </a:solidFill>
                <a:latin typeface="Arial" panose="020B0604020202020204" pitchFamily="34" charset="0"/>
                <a:cs typeface="Arial" panose="020B0604020202020204" pitchFamily="34" charset="0"/>
              </a:rPr>
              <a:t>MÜFTÜOĞLU</a:t>
            </a:r>
            <a:endParaRPr lang="en-TR" b="1" i="1" spc="1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5E874B8-1FD3-4E99-B00C-7B954052F959}"/>
              </a:ext>
            </a:extLst>
          </p:cNvPr>
          <p:cNvPicPr>
            <a:picLocks noChangeAspect="1"/>
          </p:cNvPicPr>
          <p:nvPr/>
        </p:nvPicPr>
        <p:blipFill>
          <a:blip r:embed="rId3"/>
          <a:stretch>
            <a:fillRect/>
          </a:stretch>
        </p:blipFill>
        <p:spPr>
          <a:xfrm>
            <a:off x="8852896" y="410832"/>
            <a:ext cx="1195069" cy="1382724"/>
          </a:xfrm>
          <a:prstGeom prst="rect">
            <a:avLst/>
          </a:prstGeom>
        </p:spPr>
      </p:pic>
      <p:pic>
        <p:nvPicPr>
          <p:cNvPr id="5" name="Picture 4">
            <a:extLst>
              <a:ext uri="{FF2B5EF4-FFF2-40B4-BE49-F238E27FC236}">
                <a16:creationId xmlns:a16="http://schemas.microsoft.com/office/drawing/2014/main" id="{76B73726-4746-AE23-0972-F1AE57360453}"/>
              </a:ext>
            </a:extLst>
          </p:cNvPr>
          <p:cNvPicPr>
            <a:picLocks noChangeAspect="1"/>
          </p:cNvPicPr>
          <p:nvPr/>
        </p:nvPicPr>
        <p:blipFill>
          <a:blip r:embed="rId4"/>
          <a:stretch>
            <a:fillRect/>
          </a:stretch>
        </p:blipFill>
        <p:spPr>
          <a:xfrm>
            <a:off x="472683" y="485153"/>
            <a:ext cx="5894866" cy="462121"/>
          </a:xfrm>
          <a:prstGeom prst="rect">
            <a:avLst/>
          </a:prstGeom>
        </p:spPr>
      </p:pic>
      <p:pic>
        <p:nvPicPr>
          <p:cNvPr id="6" name="Picture 5">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899418" y="5019022"/>
            <a:ext cx="5052699" cy="1051927"/>
          </a:xfrm>
          <a:prstGeom prst="rect">
            <a:avLst/>
          </a:prstGeom>
        </p:spPr>
      </p:pic>
    </p:spTree>
    <p:extLst>
      <p:ext uri="{BB962C8B-B14F-4D97-AF65-F5344CB8AC3E}">
        <p14:creationId xmlns:p14="http://schemas.microsoft.com/office/powerpoint/2010/main" val="15262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9B3BA4-9DE3-571F-1ACE-44B51C562F20}"/>
              </a:ext>
            </a:extLst>
          </p:cNvPr>
          <p:cNvSpPr txBox="1">
            <a:spLocks/>
          </p:cNvSpPr>
          <p:nvPr/>
        </p:nvSpPr>
        <p:spPr>
          <a:xfrm>
            <a:off x="1241931" y="2703595"/>
            <a:ext cx="9504935" cy="373289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solidFill>
                  <a:schemeClr val="bg1"/>
                </a:solidFill>
              </a:rPr>
              <a:t>Sub-Clause 5.2.3 (c) (YB-SB) &amp; Sub-Clause 4.1 (d) (RB) under 2017 Revision</a:t>
            </a:r>
            <a:r>
              <a:rPr lang="tr-TR" dirty="0">
                <a:solidFill>
                  <a:schemeClr val="bg1"/>
                </a:solidFill>
              </a:rPr>
              <a:t>:</a:t>
            </a:r>
            <a:r>
              <a:rPr lang="en-US" dirty="0">
                <a:solidFill>
                  <a:schemeClr val="bg1"/>
                </a:solidFill>
              </a:rPr>
              <a:t> </a:t>
            </a:r>
            <a:endParaRPr lang="tr-TR" dirty="0">
              <a:solidFill>
                <a:schemeClr val="bg1"/>
              </a:solidFill>
            </a:endParaRPr>
          </a:p>
          <a:p>
            <a:pPr marL="274320" lvl="1" algn="just"/>
            <a:r>
              <a:rPr lang="tr-TR" sz="2400" dirty="0">
                <a:solidFill>
                  <a:schemeClr val="bg1"/>
                </a:solidFill>
              </a:rPr>
              <a:t>[Construction]</a:t>
            </a:r>
            <a:r>
              <a:rPr lang="en-US" sz="2400" dirty="0">
                <a:solidFill>
                  <a:schemeClr val="bg1"/>
                </a:solidFill>
              </a:rPr>
              <a:t>:</a:t>
            </a:r>
          </a:p>
          <a:p>
            <a:pPr marL="274320" lvl="1" algn="just"/>
            <a:r>
              <a:rPr lang="tr-TR" sz="2400" dirty="0">
                <a:solidFill>
                  <a:schemeClr val="bg1"/>
                </a:solidFill>
              </a:rPr>
              <a:t> </a:t>
            </a:r>
          </a:p>
          <a:p>
            <a:pPr marL="274320" lvl="1" indent="0" algn="just">
              <a:buNone/>
            </a:pPr>
            <a:r>
              <a:rPr lang="en-US" sz="2400" dirty="0">
                <a:solidFill>
                  <a:schemeClr val="bg1"/>
                </a:solidFill>
              </a:rPr>
              <a:t>“</a:t>
            </a:r>
            <a:r>
              <a:rPr lang="en-US" sz="2400" i="1" dirty="0">
                <a:solidFill>
                  <a:schemeClr val="bg1"/>
                </a:solidFill>
              </a:rPr>
              <a:t>the Contractor may modify any design or Contractor’s Documents which have previously been submitted for Review, by giving a Notice to the Engineer with reasons</a:t>
            </a:r>
            <a:r>
              <a:rPr lang="en-US" sz="2400" dirty="0">
                <a:solidFill>
                  <a:schemeClr val="bg1"/>
                </a:solidFill>
              </a:rPr>
              <a:t>”</a:t>
            </a:r>
            <a:endParaRPr lang="tr-TR" sz="2400" dirty="0">
              <a:solidFill>
                <a:schemeClr val="bg1"/>
              </a:solidFill>
            </a:endParaRPr>
          </a:p>
          <a:p>
            <a:pPr marL="274320" lvl="1" indent="0" algn="just">
              <a:buNone/>
            </a:pPr>
            <a:endParaRPr lang="tr-TR" sz="1200" dirty="0">
              <a:solidFill>
                <a:schemeClr val="bg1"/>
              </a:solidFill>
            </a:endParaRPr>
          </a:p>
          <a:p>
            <a:pPr>
              <a:lnSpc>
                <a:spcPct val="100000"/>
              </a:lnSpc>
            </a:pPr>
            <a:r>
              <a:rPr lang="tr-TR" sz="2800" b="1" dirty="0">
                <a:solidFill>
                  <a:srgbClr val="173454"/>
                </a:solidFill>
              </a:rPr>
              <a:t>Problem</a:t>
            </a:r>
            <a:endParaRPr lang="tr-TR" sz="2400" b="1" dirty="0">
              <a:solidFill>
                <a:srgbClr val="173454"/>
              </a:solidFill>
            </a:endParaRPr>
          </a:p>
          <a:p>
            <a:r>
              <a:rPr lang="en-US" sz="2400" dirty="0">
                <a:solidFill>
                  <a:schemeClr val="bg1"/>
                </a:solidFill>
              </a:rPr>
              <a:t>Contractor’s risk of facing delay when submitting a proposal under </a:t>
            </a:r>
            <a:br>
              <a:rPr lang="tr-TR" sz="2400" dirty="0">
                <a:solidFill>
                  <a:schemeClr val="bg1"/>
                </a:solidFill>
              </a:rPr>
            </a:br>
            <a:r>
              <a:rPr lang="en-US" sz="2400" dirty="0">
                <a:solidFill>
                  <a:schemeClr val="bg1"/>
                </a:solidFill>
              </a:rPr>
              <a:t>Sub-Clause 13.2 [</a:t>
            </a:r>
            <a:r>
              <a:rPr lang="en-US" sz="2400" i="1" dirty="0">
                <a:solidFill>
                  <a:schemeClr val="bg1"/>
                </a:solidFill>
              </a:rPr>
              <a:t>Value Engineering</a:t>
            </a:r>
            <a:r>
              <a:rPr lang="en-US" sz="2400" dirty="0">
                <a:solidFill>
                  <a:schemeClr val="bg1"/>
                </a:solidFill>
              </a:rPr>
              <a:t>]</a:t>
            </a:r>
            <a:endParaRPr lang="tr-TR" sz="2400" dirty="0">
              <a:solidFill>
                <a:schemeClr val="bg1"/>
              </a:solidFill>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07891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9B3BA4-9DE3-571F-1ACE-44B51C562F20}"/>
              </a:ext>
            </a:extLst>
          </p:cNvPr>
          <p:cNvSpPr txBox="1">
            <a:spLocks/>
          </p:cNvSpPr>
          <p:nvPr/>
        </p:nvSpPr>
        <p:spPr>
          <a:xfrm>
            <a:off x="1092635" y="2891217"/>
            <a:ext cx="10006727" cy="36214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solidFill>
                  <a:schemeClr val="bg1"/>
                </a:solidFill>
              </a:rPr>
              <a:t>Sub-Clause 5.2 (YB-SB) &amp; Sub-Clause 4.4 (RB) [</a:t>
            </a:r>
            <a:r>
              <a:rPr lang="en-US" i="1" dirty="0">
                <a:solidFill>
                  <a:schemeClr val="bg1"/>
                </a:solidFill>
              </a:rPr>
              <a:t>Contractor’s Documents</a:t>
            </a:r>
            <a:r>
              <a:rPr lang="en-US" dirty="0">
                <a:solidFill>
                  <a:schemeClr val="bg1"/>
                </a:solidFill>
              </a:rPr>
              <a:t>]</a:t>
            </a:r>
            <a:r>
              <a:rPr lang="tr-TR" dirty="0">
                <a:solidFill>
                  <a:schemeClr val="bg1"/>
                </a:solidFill>
              </a:rPr>
              <a:t>:</a:t>
            </a:r>
            <a:r>
              <a:rPr lang="en-US" dirty="0">
                <a:solidFill>
                  <a:schemeClr val="bg1"/>
                </a:solidFill>
              </a:rPr>
              <a:t> </a:t>
            </a:r>
            <a:endParaRPr lang="tr-TR" dirty="0">
              <a:solidFill>
                <a:schemeClr val="bg1"/>
              </a:solidFill>
            </a:endParaRPr>
          </a:p>
          <a:p>
            <a:pPr marL="674370" lvl="1" indent="-400050" algn="just">
              <a:buFont typeface="Wingdings" panose="05000000000000000000" pitchFamily="2" charset="2"/>
              <a:buChar char="§"/>
            </a:pPr>
            <a:endParaRPr lang="tr-TR" sz="800" dirty="0">
              <a:solidFill>
                <a:schemeClr val="bg1"/>
              </a:solidFill>
            </a:endParaRPr>
          </a:p>
          <a:p>
            <a:pPr marL="674370" lvl="1" indent="-400050" algn="just">
              <a:buFont typeface="Wingdings" panose="05000000000000000000" pitchFamily="2" charset="2"/>
              <a:buChar char="§"/>
            </a:pPr>
            <a:r>
              <a:rPr lang="en-US" sz="2400" dirty="0">
                <a:solidFill>
                  <a:schemeClr val="bg1"/>
                </a:solidFill>
              </a:rPr>
              <a:t>As Built Records and Operation and Maintenance Manuals, </a:t>
            </a:r>
          </a:p>
          <a:p>
            <a:pPr marL="674370" lvl="1" indent="-400050" algn="just">
              <a:buFont typeface="Wingdings" panose="05000000000000000000" pitchFamily="2" charset="2"/>
              <a:buChar char="§"/>
            </a:pPr>
            <a:r>
              <a:rPr lang="en-US" sz="2400" dirty="0">
                <a:solidFill>
                  <a:schemeClr val="bg1"/>
                </a:solidFill>
              </a:rPr>
              <a:t>The documents specified in the ERQ or in the Specification, </a:t>
            </a:r>
            <a:endParaRPr lang="tr-TR" sz="2400" dirty="0">
              <a:solidFill>
                <a:schemeClr val="bg1"/>
              </a:solidFill>
            </a:endParaRPr>
          </a:p>
          <a:p>
            <a:pPr marL="674370" lvl="1" indent="-400050" algn="just">
              <a:buFont typeface="Wingdings" panose="05000000000000000000" pitchFamily="2" charset="2"/>
              <a:buChar char="§"/>
            </a:pPr>
            <a:r>
              <a:rPr lang="en-US" sz="2400" dirty="0">
                <a:solidFill>
                  <a:schemeClr val="bg1"/>
                </a:solidFill>
              </a:rPr>
              <a:t>The documents required to satisfy permits, licenses and other regulatory approvals under the Contractor’s liability.</a:t>
            </a:r>
            <a:endParaRPr lang="tr-TR" sz="2400" dirty="0">
              <a:solidFill>
                <a:schemeClr val="bg1"/>
              </a:solidFill>
            </a:endParaRPr>
          </a:p>
          <a:p>
            <a:pPr marL="0" indent="0" algn="ctr">
              <a:buNone/>
            </a:pPr>
            <a:endParaRPr lang="tr-TR" sz="1800" b="1" dirty="0">
              <a:solidFill>
                <a:srgbClr val="173454"/>
              </a:solidFill>
            </a:endParaRPr>
          </a:p>
          <a:p>
            <a:pPr marL="0" indent="0" algn="ctr">
              <a:buNone/>
            </a:pPr>
            <a:r>
              <a:rPr lang="tr-TR" sz="2800" b="1" dirty="0">
                <a:solidFill>
                  <a:srgbClr val="173454"/>
                </a:solidFill>
              </a:rPr>
              <a:t>No </a:t>
            </a:r>
            <a:r>
              <a:rPr lang="en-US" sz="2800" b="1" dirty="0">
                <a:solidFill>
                  <a:srgbClr val="173454"/>
                </a:solidFill>
              </a:rPr>
              <a:t>reference to Sub-Clause 13.2 [</a:t>
            </a:r>
            <a:r>
              <a:rPr lang="en-US" sz="2800" b="1" i="1" dirty="0">
                <a:solidFill>
                  <a:srgbClr val="173454"/>
                </a:solidFill>
              </a:rPr>
              <a:t>Value Engineering</a:t>
            </a:r>
            <a:r>
              <a:rPr lang="en-US" sz="2800" b="1" dirty="0">
                <a:solidFill>
                  <a:srgbClr val="173454"/>
                </a:solidFill>
              </a:rPr>
              <a:t>]</a:t>
            </a:r>
            <a:endParaRPr lang="tr-TR" sz="2800" b="1" dirty="0">
              <a:solidFill>
                <a:srgbClr val="173454"/>
              </a:solidFill>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347200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669470"/>
            <a:ext cx="10258816" cy="5399315"/>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234650" y="789215"/>
            <a:ext cx="9657383" cy="51652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tr-TR" sz="2800" b="1" dirty="0" err="1">
                <a:solidFill>
                  <a:srgbClr val="173454"/>
                </a:solidFill>
              </a:rPr>
              <a:t>Ideas</a:t>
            </a:r>
            <a:r>
              <a:rPr lang="tr-TR" sz="2800" b="1" dirty="0">
                <a:solidFill>
                  <a:srgbClr val="173454"/>
                </a:solidFill>
              </a:rPr>
              <a:t> </a:t>
            </a:r>
            <a:r>
              <a:rPr lang="tr-TR" sz="2800" b="1" dirty="0" err="1">
                <a:solidFill>
                  <a:srgbClr val="173454"/>
                </a:solidFill>
              </a:rPr>
              <a:t>for</a:t>
            </a:r>
            <a:r>
              <a:rPr lang="tr-TR" sz="2800" b="1" dirty="0">
                <a:solidFill>
                  <a:srgbClr val="173454"/>
                </a:solidFill>
              </a:rPr>
              <a:t> Solution</a:t>
            </a:r>
          </a:p>
          <a:p>
            <a:pPr marL="342900" indent="-342900" algn="just">
              <a:lnSpc>
                <a:spcPct val="100000"/>
              </a:lnSpc>
              <a:buFont typeface="Wingdings" panose="05000000000000000000" pitchFamily="2" charset="2"/>
              <a:buChar char="§"/>
            </a:pPr>
            <a:endParaRPr lang="tr-TR" sz="500" dirty="0"/>
          </a:p>
          <a:p>
            <a:pPr algn="just">
              <a:lnSpc>
                <a:spcPct val="100000"/>
              </a:lnSpc>
            </a:pPr>
            <a:r>
              <a:rPr lang="en-US" b="1" i="1" dirty="0"/>
              <a:t>Deemed Approval</a:t>
            </a:r>
            <a:endParaRPr lang="tr-TR" b="1" i="1" dirty="0"/>
          </a:p>
          <a:p>
            <a:pPr marL="800100" lvl="1" indent="-342900" algn="just">
              <a:lnSpc>
                <a:spcPct val="100000"/>
              </a:lnSpc>
              <a:buFont typeface="Wingdings" panose="05000000000000000000" pitchFamily="2" charset="2"/>
              <a:buChar char="§"/>
            </a:pPr>
            <a:r>
              <a:rPr lang="en-US" sz="2300" dirty="0"/>
              <a:t>mentioning the proposals under Sub-Clause 13.2 [</a:t>
            </a:r>
            <a:r>
              <a:rPr lang="en-US" sz="2300" i="1" dirty="0"/>
              <a:t>Value Engineering</a:t>
            </a:r>
            <a:r>
              <a:rPr lang="en-US" sz="2300" dirty="0"/>
              <a:t>] among Contractor’s Documents, to provide a link to deemed approval</a:t>
            </a:r>
            <a:endParaRPr lang="tr-TR" sz="2300" dirty="0"/>
          </a:p>
          <a:p>
            <a:pPr marL="800100" lvl="1" indent="-342900" algn="just">
              <a:lnSpc>
                <a:spcPct val="100000"/>
              </a:lnSpc>
              <a:buFont typeface="Wingdings" panose="05000000000000000000" pitchFamily="2" charset="2"/>
              <a:buChar char="§"/>
            </a:pPr>
            <a:r>
              <a:rPr lang="en-US" sz="2300" dirty="0"/>
              <a:t>if such link is already existent, a clarification via a reference to Sub-Clause 13.2 [</a:t>
            </a:r>
            <a:r>
              <a:rPr lang="en-US" sz="2300" i="1" dirty="0"/>
              <a:t>Value Engineering</a:t>
            </a:r>
            <a:r>
              <a:rPr lang="en-US" sz="2300" dirty="0"/>
              <a:t>] </a:t>
            </a:r>
            <a:r>
              <a:rPr lang="tr-TR" sz="2300" dirty="0" err="1"/>
              <a:t>explicitly</a:t>
            </a:r>
            <a:r>
              <a:rPr lang="en-US" sz="2300" dirty="0"/>
              <a:t> stating that the Engineer shall respond within the Review Period</a:t>
            </a:r>
            <a:endParaRPr lang="en-US" sz="2300" dirty="0">
              <a:highlight>
                <a:srgbClr val="FFFF00"/>
              </a:highlight>
            </a:endParaRPr>
          </a:p>
          <a:p>
            <a:pPr algn="just">
              <a:lnSpc>
                <a:spcPct val="100000"/>
              </a:lnSpc>
            </a:pPr>
            <a:r>
              <a:rPr lang="tr-TR" b="1" dirty="0">
                <a:solidFill>
                  <a:srgbClr val="173454"/>
                </a:solidFill>
              </a:rPr>
              <a:t>OR</a:t>
            </a:r>
          </a:p>
          <a:p>
            <a:pPr algn="just">
              <a:lnSpc>
                <a:spcPct val="100000"/>
              </a:lnSpc>
            </a:pPr>
            <a:endParaRPr lang="tr-TR" sz="100" b="1" dirty="0">
              <a:solidFill>
                <a:srgbClr val="173454"/>
              </a:solidFill>
            </a:endParaRPr>
          </a:p>
          <a:p>
            <a:pPr algn="just">
              <a:lnSpc>
                <a:spcPct val="100000"/>
              </a:lnSpc>
            </a:pPr>
            <a:r>
              <a:rPr lang="tr-TR" b="1" i="1" dirty="0"/>
              <a:t>D</a:t>
            </a:r>
            <a:r>
              <a:rPr lang="en-US" b="1" i="1" dirty="0" err="1"/>
              <a:t>eemed</a:t>
            </a:r>
            <a:r>
              <a:rPr lang="en-US" b="1" i="1" dirty="0"/>
              <a:t> </a:t>
            </a:r>
            <a:r>
              <a:rPr lang="tr-TR" b="1" i="1" dirty="0"/>
              <a:t>R</a:t>
            </a:r>
            <a:r>
              <a:rPr lang="en-US" b="1" i="1" dirty="0"/>
              <a:t>ejection </a:t>
            </a:r>
            <a:endParaRPr lang="tr-TR" b="1" i="1" dirty="0"/>
          </a:p>
          <a:p>
            <a:pPr marL="800100" lvl="1" indent="-342900" algn="just">
              <a:lnSpc>
                <a:spcPct val="100000"/>
              </a:lnSpc>
              <a:buFont typeface="Wingdings" panose="05000000000000000000" pitchFamily="2" charset="2"/>
              <a:buChar char="§"/>
            </a:pPr>
            <a:r>
              <a:rPr lang="tr-TR" sz="2300" dirty="0" err="1"/>
              <a:t>allowing</a:t>
            </a:r>
            <a:r>
              <a:rPr lang="tr-TR" sz="2300" dirty="0"/>
              <a:t> </a:t>
            </a:r>
            <a:r>
              <a:rPr lang="en-US" sz="2300" dirty="0"/>
              <a:t>the Contractor to deem its proposal rejected</a:t>
            </a:r>
            <a:r>
              <a:rPr lang="tr-TR" sz="2300" dirty="0"/>
              <a:t> </a:t>
            </a:r>
            <a:r>
              <a:rPr lang="en-US" sz="2300" dirty="0"/>
              <a:t>in the absence of a response from the Engineer within the Review Period </a:t>
            </a:r>
            <a:endParaRPr lang="tr-TR" sz="2300" dirty="0"/>
          </a:p>
        </p:txBody>
      </p:sp>
    </p:spTree>
    <p:extLst>
      <p:ext uri="{BB962C8B-B14F-4D97-AF65-F5344CB8AC3E}">
        <p14:creationId xmlns:p14="http://schemas.microsoft.com/office/powerpoint/2010/main" val="230987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824D2-AAAD-6A94-C54F-59AD3AE4B5E3}"/>
              </a:ext>
            </a:extLst>
          </p:cNvPr>
          <p:cNvSpPr txBox="1">
            <a:spLocks/>
          </p:cNvSpPr>
          <p:nvPr/>
        </p:nvSpPr>
        <p:spPr>
          <a:xfrm>
            <a:off x="1861457" y="2393835"/>
            <a:ext cx="8534400" cy="779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dirty="0">
                <a:solidFill>
                  <a:schemeClr val="bg1"/>
                </a:solidFill>
                <a:latin typeface="Arial" panose="020B0604020202020204" pitchFamily="34" charset="0"/>
                <a:cs typeface="Arial" panose="020B0604020202020204" pitchFamily="34" charset="0"/>
              </a:rPr>
              <a:t>Expelling Contractor from Site</a:t>
            </a:r>
            <a:endParaRPr lang="en-TR" sz="45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1BC785D5-2DF6-9C3A-2855-5E7BC4DBC725}"/>
              </a:ext>
            </a:extLst>
          </p:cNvPr>
          <p:cNvSpPr txBox="1">
            <a:spLocks/>
          </p:cNvSpPr>
          <p:nvPr/>
        </p:nvSpPr>
        <p:spPr>
          <a:xfrm>
            <a:off x="1147761" y="3429000"/>
            <a:ext cx="9896476" cy="320949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tr-TR" b="1" dirty="0" err="1">
                <a:solidFill>
                  <a:schemeClr val="bg1"/>
                </a:solidFill>
                <a:ea typeface="Calibri" panose="020F0502020204030204" pitchFamily="34" charset="0"/>
              </a:rPr>
              <a:t>Consequences</a:t>
            </a:r>
            <a:r>
              <a:rPr lang="tr-TR" b="1" dirty="0">
                <a:solidFill>
                  <a:schemeClr val="bg1"/>
                </a:solidFill>
                <a:ea typeface="Calibri" panose="020F0502020204030204" pitchFamily="34" charset="0"/>
              </a:rPr>
              <a:t> of </a:t>
            </a:r>
            <a:r>
              <a:rPr lang="tr-TR" b="1" dirty="0" err="1">
                <a:solidFill>
                  <a:schemeClr val="bg1"/>
                </a:solidFill>
                <a:ea typeface="Calibri" panose="020F0502020204030204" pitchFamily="34" charset="0"/>
              </a:rPr>
              <a:t>termination</a:t>
            </a:r>
            <a:r>
              <a:rPr lang="tr-TR" b="1" dirty="0">
                <a:solidFill>
                  <a:schemeClr val="bg1"/>
                </a:solidFill>
                <a:ea typeface="Calibri" panose="020F0502020204030204" pitchFamily="34" charset="0"/>
              </a:rPr>
              <a:t> </a:t>
            </a:r>
            <a:r>
              <a:rPr lang="tr-TR" b="1" dirty="0" err="1">
                <a:solidFill>
                  <a:schemeClr val="bg1"/>
                </a:solidFill>
                <a:ea typeface="Calibri" panose="020F0502020204030204" pitchFamily="34" charset="0"/>
              </a:rPr>
              <a:t>by</a:t>
            </a:r>
            <a:r>
              <a:rPr lang="tr-TR" b="1" dirty="0">
                <a:solidFill>
                  <a:schemeClr val="bg1"/>
                </a:solidFill>
                <a:ea typeface="Calibri" panose="020F0502020204030204" pitchFamily="34" charset="0"/>
              </a:rPr>
              <a:t> </a:t>
            </a:r>
            <a:r>
              <a:rPr lang="tr-TR" b="1" dirty="0" err="1">
                <a:solidFill>
                  <a:schemeClr val="bg1"/>
                </a:solidFill>
                <a:ea typeface="Calibri" panose="020F0502020204030204" pitchFamily="34" charset="0"/>
              </a:rPr>
              <a:t>Employer</a:t>
            </a:r>
            <a:endParaRPr lang="tr-TR" b="1" dirty="0">
              <a:solidFill>
                <a:schemeClr val="bg1"/>
              </a:solidFill>
              <a:ea typeface="Calibri" panose="020F0502020204030204" pitchFamily="34" charset="0"/>
            </a:endParaRPr>
          </a:p>
          <a:p>
            <a:pPr algn="just">
              <a:lnSpc>
                <a:spcPct val="110000"/>
              </a:lnSpc>
            </a:pPr>
            <a:endParaRPr lang="tr-TR" sz="300" b="1" dirty="0">
              <a:solidFill>
                <a:schemeClr val="bg1"/>
              </a:solidFill>
              <a:ea typeface="Calibri" panose="020F0502020204030204" pitchFamily="34" charset="0"/>
            </a:endParaRPr>
          </a:p>
          <a:p>
            <a:pPr marL="342900" indent="-342900" algn="just">
              <a:lnSpc>
                <a:spcPct val="110000"/>
              </a:lnSpc>
              <a:buFont typeface="Wingdings" panose="05000000000000000000" pitchFamily="2" charset="2"/>
              <a:buChar char="§"/>
            </a:pPr>
            <a:r>
              <a:rPr lang="en-US" sz="2350" u="sng" dirty="0">
                <a:solidFill>
                  <a:schemeClr val="bg1"/>
                </a:solidFill>
                <a:ea typeface="Calibri" panose="020F0502020204030204" pitchFamily="34" charset="0"/>
              </a:rPr>
              <a:t>1999 Revision</a:t>
            </a:r>
            <a:r>
              <a:rPr lang="tr-TR" sz="2350" u="sng" dirty="0">
                <a:solidFill>
                  <a:schemeClr val="bg1"/>
                </a:solidFill>
                <a:ea typeface="Calibri" panose="020F0502020204030204" pitchFamily="34" charset="0"/>
              </a:rPr>
              <a:t> </a:t>
            </a:r>
            <a:r>
              <a:rPr lang="en-US" sz="2350" u="sng" dirty="0">
                <a:solidFill>
                  <a:schemeClr val="bg1"/>
                </a:solidFill>
                <a:ea typeface="Calibri" panose="020F0502020204030204" pitchFamily="34" charset="0"/>
              </a:rPr>
              <a:t>Sub-Clause 15.2 [</a:t>
            </a:r>
            <a:r>
              <a:rPr lang="en-US" sz="2350" i="1" u="sng" dirty="0">
                <a:solidFill>
                  <a:schemeClr val="bg1"/>
                </a:solidFill>
                <a:ea typeface="Calibri" panose="020F0502020204030204" pitchFamily="34" charset="0"/>
              </a:rPr>
              <a:t>Termination by Employer</a:t>
            </a:r>
            <a:r>
              <a:rPr lang="en-US" sz="2350" u="sng" dirty="0">
                <a:solidFill>
                  <a:schemeClr val="bg1"/>
                </a:solidFill>
                <a:ea typeface="Calibri" panose="020F0502020204030204" pitchFamily="34" charset="0"/>
              </a:rPr>
              <a:t>] </a:t>
            </a:r>
            <a:r>
              <a:rPr lang="tr-TR" sz="2350" u="sng" dirty="0">
                <a:solidFill>
                  <a:schemeClr val="bg1"/>
                </a:solidFill>
                <a:ea typeface="Calibri" panose="020F0502020204030204" pitchFamily="34" charset="0"/>
              </a:rPr>
              <a:t>:</a:t>
            </a:r>
            <a:r>
              <a:rPr lang="en-US" sz="2350" dirty="0">
                <a:solidFill>
                  <a:schemeClr val="bg1"/>
                </a:solidFill>
                <a:ea typeface="Calibri" panose="020F0502020204030204" pitchFamily="34" charset="0"/>
              </a:rPr>
              <a:t> “</a:t>
            </a:r>
            <a:r>
              <a:rPr lang="en-US" sz="2350" i="1" dirty="0">
                <a:solidFill>
                  <a:schemeClr val="bg1"/>
                </a:solidFill>
                <a:ea typeface="Calibri" panose="020F0502020204030204" pitchFamily="34" charset="0"/>
              </a:rPr>
              <a:t>[…] the Employer may, upon giving 14 days’ notice to the Contractor, terminate the Contract and expel the Contractor from the Site</a:t>
            </a:r>
            <a:r>
              <a:rPr lang="en-US" sz="2350" dirty="0">
                <a:solidFill>
                  <a:schemeClr val="bg1"/>
                </a:solidFill>
                <a:ea typeface="Calibri" panose="020F0502020204030204" pitchFamily="34" charset="0"/>
              </a:rPr>
              <a:t>”</a:t>
            </a:r>
          </a:p>
          <a:p>
            <a:pPr marL="342900" indent="-342900" algn="just">
              <a:lnSpc>
                <a:spcPct val="110000"/>
              </a:lnSpc>
              <a:buFont typeface="Wingdings" panose="05000000000000000000" pitchFamily="2" charset="2"/>
              <a:buChar char="§"/>
            </a:pPr>
            <a:r>
              <a:rPr lang="en-US" sz="2350" u="sng" dirty="0">
                <a:solidFill>
                  <a:schemeClr val="bg1"/>
                </a:solidFill>
                <a:ea typeface="Calibri" panose="020F0502020204030204" pitchFamily="34" charset="0"/>
              </a:rPr>
              <a:t>2017 Revision</a:t>
            </a:r>
            <a:r>
              <a:rPr lang="tr-TR" sz="2350" u="sng" dirty="0">
                <a:solidFill>
                  <a:schemeClr val="bg1"/>
                </a:solidFill>
                <a:ea typeface="Calibri" panose="020F0502020204030204" pitchFamily="34" charset="0"/>
              </a:rPr>
              <a:t> </a:t>
            </a:r>
            <a:r>
              <a:rPr lang="en-US" sz="2350" u="sng" dirty="0">
                <a:solidFill>
                  <a:schemeClr val="bg1"/>
                </a:solidFill>
                <a:ea typeface="Calibri" panose="020F0502020204030204" pitchFamily="34" charset="0"/>
              </a:rPr>
              <a:t>Sub-Clause 15.2.3</a:t>
            </a:r>
            <a:r>
              <a:rPr lang="tr-TR" sz="2350" u="sng" dirty="0">
                <a:solidFill>
                  <a:schemeClr val="bg1"/>
                </a:solidFill>
                <a:ea typeface="Calibri" panose="020F0502020204030204" pitchFamily="34" charset="0"/>
              </a:rPr>
              <a:t> (c)</a:t>
            </a:r>
            <a:r>
              <a:rPr lang="en-US" sz="2350" u="sng" dirty="0">
                <a:solidFill>
                  <a:schemeClr val="bg1"/>
                </a:solidFill>
                <a:ea typeface="Calibri" panose="020F0502020204030204" pitchFamily="34" charset="0"/>
              </a:rPr>
              <a:t> [</a:t>
            </a:r>
            <a:r>
              <a:rPr lang="en-US" sz="2350" i="1" u="sng" dirty="0">
                <a:solidFill>
                  <a:schemeClr val="bg1"/>
                </a:solidFill>
                <a:ea typeface="Calibri" panose="020F0502020204030204" pitchFamily="34" charset="0"/>
              </a:rPr>
              <a:t>After termination</a:t>
            </a:r>
            <a:r>
              <a:rPr lang="en-US" sz="2350" u="sng" dirty="0">
                <a:solidFill>
                  <a:schemeClr val="bg1"/>
                </a:solidFill>
                <a:ea typeface="Calibri" panose="020F0502020204030204" pitchFamily="34" charset="0"/>
              </a:rPr>
              <a:t>]</a:t>
            </a:r>
            <a:r>
              <a:rPr lang="tr-TR" sz="2350" u="sng" dirty="0">
                <a:solidFill>
                  <a:schemeClr val="bg1"/>
                </a:solidFill>
                <a:ea typeface="Calibri" panose="020F0502020204030204" pitchFamily="34" charset="0"/>
              </a:rPr>
              <a:t>:</a:t>
            </a:r>
            <a:r>
              <a:rPr lang="en-US" sz="2350" dirty="0">
                <a:solidFill>
                  <a:schemeClr val="bg1"/>
                </a:solidFill>
                <a:ea typeface="Calibri" panose="020F0502020204030204" pitchFamily="34" charset="0"/>
              </a:rPr>
              <a:t> “</a:t>
            </a:r>
            <a:r>
              <a:rPr lang="en-US" sz="2350" i="1" dirty="0">
                <a:solidFill>
                  <a:schemeClr val="bg1"/>
                </a:solidFill>
                <a:ea typeface="Calibri" panose="020F0502020204030204" pitchFamily="34" charset="0"/>
              </a:rPr>
              <a:t>the Contractor shall leave the Site and, if the Contractor does not do so, the Employer shall have the right to expel the Contractor from the Site</a:t>
            </a:r>
            <a:r>
              <a:rPr lang="en-US" sz="2350" dirty="0">
                <a:solidFill>
                  <a:schemeClr val="bg1"/>
                </a:solidFill>
                <a:ea typeface="Calibri" panose="020F0502020204030204" pitchFamily="34" charset="0"/>
              </a:rPr>
              <a:t>”</a:t>
            </a:r>
          </a:p>
        </p:txBody>
      </p:sp>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10627"/>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891167"/>
            <a:ext cx="5592663" cy="438430"/>
          </a:xfrm>
          <a:prstGeom prst="rect">
            <a:avLst/>
          </a:prstGeom>
        </p:spPr>
      </p:pic>
    </p:spTree>
    <p:extLst>
      <p:ext uri="{BB962C8B-B14F-4D97-AF65-F5344CB8AC3E}">
        <p14:creationId xmlns:p14="http://schemas.microsoft.com/office/powerpoint/2010/main" val="311539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BC785D5-2DF6-9C3A-2855-5E7BC4DBC725}"/>
              </a:ext>
            </a:extLst>
          </p:cNvPr>
          <p:cNvSpPr txBox="1">
            <a:spLocks/>
          </p:cNvSpPr>
          <p:nvPr/>
        </p:nvSpPr>
        <p:spPr>
          <a:xfrm>
            <a:off x="1455282" y="2698637"/>
            <a:ext cx="9452204" cy="40178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tr-TR" sz="2600" b="1" dirty="0" err="1">
                <a:solidFill>
                  <a:schemeClr val="bg1"/>
                </a:solidFill>
                <a:ea typeface="Calibri" panose="020F0502020204030204" pitchFamily="34" charset="0"/>
              </a:rPr>
              <a:t>What</a:t>
            </a:r>
            <a:r>
              <a:rPr lang="tr-TR" sz="2600" b="1" dirty="0">
                <a:solidFill>
                  <a:schemeClr val="bg1"/>
                </a:solidFill>
                <a:ea typeface="Calibri" panose="020F0502020204030204" pitchFamily="34" charset="0"/>
              </a:rPr>
              <a:t> </a:t>
            </a:r>
            <a:r>
              <a:rPr lang="tr-TR" sz="2600" b="1" dirty="0" err="1">
                <a:solidFill>
                  <a:schemeClr val="bg1"/>
                </a:solidFill>
                <a:ea typeface="Calibri" panose="020F0502020204030204" pitchFamily="34" charset="0"/>
              </a:rPr>
              <a:t>to</a:t>
            </a:r>
            <a:r>
              <a:rPr lang="tr-TR" sz="2600" b="1" dirty="0">
                <a:solidFill>
                  <a:schemeClr val="bg1"/>
                </a:solidFill>
                <a:ea typeface="Calibri" panose="020F0502020204030204" pitchFamily="34" charset="0"/>
              </a:rPr>
              <a:t> do,</a:t>
            </a:r>
            <a:r>
              <a:rPr lang="en-US" sz="2600" b="1" dirty="0">
                <a:solidFill>
                  <a:schemeClr val="bg1"/>
                </a:solidFill>
                <a:ea typeface="Calibri" panose="020F0502020204030204" pitchFamily="34" charset="0"/>
              </a:rPr>
              <a:t> if the Contractor refrains from leaving</a:t>
            </a:r>
            <a:r>
              <a:rPr lang="tr-TR" sz="2600" b="1" dirty="0">
                <a:solidFill>
                  <a:schemeClr val="bg1"/>
                </a:solidFill>
                <a:ea typeface="Calibri" panose="020F0502020204030204" pitchFamily="34" charset="0"/>
              </a:rPr>
              <a:t>?</a:t>
            </a:r>
          </a:p>
          <a:p>
            <a:pPr algn="just">
              <a:lnSpc>
                <a:spcPct val="110000"/>
              </a:lnSpc>
            </a:pPr>
            <a:endParaRPr lang="tr-TR" sz="100" b="1" dirty="0">
              <a:solidFill>
                <a:schemeClr val="bg1"/>
              </a:solidFill>
              <a:ea typeface="Calibri" panose="020F0502020204030204" pitchFamily="34" charset="0"/>
            </a:endParaRPr>
          </a:p>
          <a:p>
            <a:pPr algn="just">
              <a:lnSpc>
                <a:spcPct val="110000"/>
              </a:lnSpc>
            </a:pPr>
            <a:r>
              <a:rPr lang="en-US" sz="2600" b="1" dirty="0">
                <a:solidFill>
                  <a:srgbClr val="173454"/>
                </a:solidFill>
                <a:ea typeface="Calibri" panose="020F0502020204030204" pitchFamily="34" charset="0"/>
              </a:rPr>
              <a:t>Turkish law perspective</a:t>
            </a:r>
            <a:endParaRPr lang="tr-TR" sz="2600" b="1" dirty="0">
              <a:solidFill>
                <a:srgbClr val="173454"/>
              </a:solidFill>
              <a:ea typeface="Calibri" panose="020F0502020204030204" pitchFamily="34" charset="0"/>
            </a:endParaRPr>
          </a:p>
          <a:p>
            <a:pPr algn="just">
              <a:lnSpc>
                <a:spcPct val="110000"/>
              </a:lnSpc>
            </a:pPr>
            <a:r>
              <a:rPr lang="en-US" dirty="0">
                <a:solidFill>
                  <a:schemeClr val="bg1"/>
                </a:solidFill>
                <a:ea typeface="Calibri" panose="020F0502020204030204" pitchFamily="34" charset="0"/>
              </a:rPr>
              <a:t>Law on Prevention of Violation of Immovable Property Possession n</a:t>
            </a:r>
            <a:r>
              <a:rPr lang="tr-TR" dirty="0">
                <a:solidFill>
                  <a:schemeClr val="bg1"/>
                </a:solidFill>
                <a:ea typeface="Calibri" panose="020F0502020204030204" pitchFamily="34" charset="0"/>
              </a:rPr>
              <a:t>r </a:t>
            </a:r>
            <a:r>
              <a:rPr lang="en-US" dirty="0">
                <a:solidFill>
                  <a:schemeClr val="bg1"/>
                </a:solidFill>
                <a:ea typeface="Calibri" panose="020F0502020204030204" pitchFamily="34" charset="0"/>
              </a:rPr>
              <a:t>3091</a:t>
            </a:r>
            <a:r>
              <a:rPr lang="tr-TR" dirty="0">
                <a:solidFill>
                  <a:schemeClr val="bg1"/>
                </a:solidFill>
                <a:ea typeface="Calibri" panose="020F0502020204030204" pitchFamily="34" charset="0"/>
              </a:rPr>
              <a:t>: </a:t>
            </a:r>
          </a:p>
          <a:p>
            <a:pPr marL="800100" lvl="1" indent="-342900" algn="just">
              <a:lnSpc>
                <a:spcPct val="110000"/>
              </a:lnSpc>
              <a:buFont typeface="Wingdings" panose="05000000000000000000" pitchFamily="2" charset="2"/>
              <a:buChar char="§"/>
            </a:pPr>
            <a:r>
              <a:rPr lang="en-US" sz="2300" dirty="0">
                <a:solidFill>
                  <a:schemeClr val="bg1"/>
                </a:solidFill>
                <a:ea typeface="Calibri" panose="020F0502020204030204" pitchFamily="34" charset="0"/>
              </a:rPr>
              <a:t>the legal possessor of a land </a:t>
            </a:r>
            <a:endParaRPr lang="tr-TR" sz="2300" dirty="0">
              <a:solidFill>
                <a:schemeClr val="bg1"/>
              </a:solidFill>
              <a:ea typeface="Calibri" panose="020F0502020204030204" pitchFamily="34" charset="0"/>
            </a:endParaRPr>
          </a:p>
          <a:p>
            <a:pPr marL="800100" lvl="1" indent="-342900" algn="just">
              <a:lnSpc>
                <a:spcPct val="110000"/>
              </a:lnSpc>
              <a:buFont typeface="Wingdings" panose="05000000000000000000" pitchFamily="2" charset="2"/>
              <a:buChar char="§"/>
            </a:pPr>
            <a:r>
              <a:rPr lang="en-US" sz="2300" dirty="0">
                <a:solidFill>
                  <a:schemeClr val="bg1"/>
                </a:solidFill>
                <a:ea typeface="Calibri" panose="020F0502020204030204" pitchFamily="34" charset="0"/>
              </a:rPr>
              <a:t>prevention of trespass via a decision from the governorate and with the executive force of enforcement officers</a:t>
            </a:r>
            <a:r>
              <a:rPr lang="tr-TR" sz="2300" dirty="0">
                <a:solidFill>
                  <a:schemeClr val="bg1"/>
                </a:solidFill>
                <a:ea typeface="Calibri" panose="020F0502020204030204" pitchFamily="34" charset="0"/>
              </a:rPr>
              <a:t> </a:t>
            </a:r>
          </a:p>
          <a:p>
            <a:pPr marL="800100" lvl="1" indent="-342900" algn="just">
              <a:lnSpc>
                <a:spcPct val="110000"/>
              </a:lnSpc>
              <a:buFont typeface="Wingdings" panose="05000000000000000000" pitchFamily="2" charset="2"/>
              <a:buChar char="§"/>
            </a:pPr>
            <a:r>
              <a:rPr lang="en-US" sz="2300" dirty="0">
                <a:solidFill>
                  <a:schemeClr val="bg1"/>
                </a:solidFill>
                <a:ea typeface="Calibri" panose="020F0502020204030204" pitchFamily="34" charset="0"/>
              </a:rPr>
              <a:t>without losing severe time</a:t>
            </a:r>
            <a:endParaRPr lang="tr-TR" sz="2300" dirty="0">
              <a:solidFill>
                <a:schemeClr val="bg1"/>
              </a:solidFill>
              <a:ea typeface="Calibri" panose="020F0502020204030204" pitchFamily="34" charset="0"/>
            </a:endParaRPr>
          </a:p>
          <a:p>
            <a:pPr lvl="1" algn="just">
              <a:lnSpc>
                <a:spcPct val="110000"/>
              </a:lnSpc>
            </a:pPr>
            <a:r>
              <a:rPr lang="en-US" sz="1000" dirty="0">
                <a:solidFill>
                  <a:schemeClr val="bg1"/>
                </a:solidFill>
                <a:ea typeface="Calibri" panose="020F0502020204030204" pitchFamily="34" charset="0"/>
              </a:rPr>
              <a:t> </a:t>
            </a:r>
          </a:p>
        </p:txBody>
      </p:sp>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10627"/>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891167"/>
            <a:ext cx="5592663" cy="438430"/>
          </a:xfrm>
          <a:prstGeom prst="rect">
            <a:avLst/>
          </a:prstGeom>
        </p:spPr>
      </p:pic>
    </p:spTree>
    <p:extLst>
      <p:ext uri="{BB962C8B-B14F-4D97-AF65-F5344CB8AC3E}">
        <p14:creationId xmlns:p14="http://schemas.microsoft.com/office/powerpoint/2010/main" val="208541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BC785D5-2DF6-9C3A-2855-5E7BC4DBC725}"/>
              </a:ext>
            </a:extLst>
          </p:cNvPr>
          <p:cNvSpPr txBox="1">
            <a:spLocks/>
          </p:cNvSpPr>
          <p:nvPr/>
        </p:nvSpPr>
        <p:spPr>
          <a:xfrm>
            <a:off x="1479605" y="3016337"/>
            <a:ext cx="9232790" cy="33755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tr-TR" sz="2800" b="1" dirty="0">
                <a:solidFill>
                  <a:srgbClr val="173454"/>
                </a:solidFill>
                <a:ea typeface="Calibri" panose="020F0502020204030204" pitchFamily="34" charset="0"/>
              </a:rPr>
              <a:t>IN CASE OF</a:t>
            </a:r>
            <a:r>
              <a:rPr lang="en-US" sz="2800" b="1" dirty="0">
                <a:solidFill>
                  <a:srgbClr val="173454"/>
                </a:solidFill>
                <a:ea typeface="Calibri" panose="020F0502020204030204" pitchFamily="34" charset="0"/>
              </a:rPr>
              <a:t> A CONTRACTUAL RELATIONSHIP,</a:t>
            </a:r>
            <a:br>
              <a:rPr lang="tr-TR" sz="2800" b="1" dirty="0">
                <a:solidFill>
                  <a:srgbClr val="173454"/>
                </a:solidFill>
                <a:ea typeface="Calibri" panose="020F0502020204030204" pitchFamily="34" charset="0"/>
              </a:rPr>
            </a:br>
            <a:r>
              <a:rPr lang="tr-TR" sz="2800" b="1" dirty="0">
                <a:solidFill>
                  <a:srgbClr val="173454"/>
                </a:solidFill>
                <a:ea typeface="Calibri" panose="020F0502020204030204" pitchFamily="34" charset="0"/>
              </a:rPr>
              <a:t>ONLY JUDICIAL BODIES ARE COMPETENT! </a:t>
            </a:r>
          </a:p>
          <a:p>
            <a:pPr algn="just">
              <a:lnSpc>
                <a:spcPct val="110000"/>
              </a:lnSpc>
            </a:pPr>
            <a:endParaRPr lang="tr-TR" sz="1600" dirty="0">
              <a:solidFill>
                <a:schemeClr val="bg1"/>
              </a:solidFill>
              <a:ea typeface="Calibri" panose="020F0502020204030204" pitchFamily="34" charset="0"/>
            </a:endParaRPr>
          </a:p>
          <a:p>
            <a:pPr algn="just">
              <a:lnSpc>
                <a:spcPct val="110000"/>
              </a:lnSpc>
            </a:pPr>
            <a:endParaRPr lang="tr-TR" sz="1400" dirty="0">
              <a:solidFill>
                <a:schemeClr val="bg1"/>
              </a:solidFill>
              <a:ea typeface="Calibri" panose="020F0502020204030204" pitchFamily="34" charset="0"/>
            </a:endParaRPr>
          </a:p>
          <a:p>
            <a:pPr marL="457200" indent="-457200" algn="just">
              <a:lnSpc>
                <a:spcPct val="110000"/>
              </a:lnSpc>
              <a:buFont typeface="Wingdings" panose="05000000000000000000" pitchFamily="2" charset="2"/>
              <a:buChar char="§"/>
            </a:pPr>
            <a:r>
              <a:rPr lang="en-US" sz="2600" dirty="0">
                <a:solidFill>
                  <a:schemeClr val="bg1"/>
                </a:solidFill>
                <a:ea typeface="Calibri" panose="020F0502020204030204" pitchFamily="34" charset="0"/>
              </a:rPr>
              <a:t>Although unusual</a:t>
            </a:r>
            <a:r>
              <a:rPr lang="tr-TR" sz="2600" dirty="0">
                <a:solidFill>
                  <a:schemeClr val="bg1"/>
                </a:solidFill>
                <a:ea typeface="Calibri" panose="020F0502020204030204" pitchFamily="34" charset="0"/>
              </a:rPr>
              <a:t>,</a:t>
            </a:r>
            <a:r>
              <a:rPr lang="en-US" sz="2600" dirty="0">
                <a:solidFill>
                  <a:schemeClr val="bg1"/>
                </a:solidFill>
                <a:ea typeface="Calibri" panose="020F0502020204030204" pitchFamily="34" charset="0"/>
              </a:rPr>
              <a:t> </a:t>
            </a:r>
            <a:r>
              <a:rPr lang="tr-TR" sz="2600" dirty="0" err="1">
                <a:solidFill>
                  <a:schemeClr val="bg1"/>
                </a:solidFill>
                <a:ea typeface="Calibri" panose="020F0502020204030204" pitchFamily="34" charset="0"/>
              </a:rPr>
              <a:t>based</a:t>
            </a:r>
            <a:r>
              <a:rPr lang="tr-TR" sz="2600" dirty="0">
                <a:solidFill>
                  <a:schemeClr val="bg1"/>
                </a:solidFill>
                <a:ea typeface="Calibri" panose="020F0502020204030204" pitchFamily="34" charset="0"/>
              </a:rPr>
              <a:t> on an </a:t>
            </a:r>
            <a:r>
              <a:rPr lang="tr-TR" sz="2600" dirty="0" err="1">
                <a:solidFill>
                  <a:schemeClr val="bg1"/>
                </a:solidFill>
                <a:ea typeface="Calibri" panose="020F0502020204030204" pitchFamily="34" charset="0"/>
              </a:rPr>
              <a:t>experience</a:t>
            </a:r>
            <a:r>
              <a:rPr lang="tr-TR" sz="2600" dirty="0">
                <a:solidFill>
                  <a:schemeClr val="bg1"/>
                </a:solidFill>
                <a:ea typeface="Calibri" panose="020F0502020204030204" pitchFamily="34" charset="0"/>
              </a:rPr>
              <a:t> </a:t>
            </a:r>
          </a:p>
          <a:p>
            <a:pPr marL="457200" indent="-457200" algn="just">
              <a:lnSpc>
                <a:spcPct val="110000"/>
              </a:lnSpc>
              <a:buFont typeface="Wingdings" panose="05000000000000000000" pitchFamily="2" charset="2"/>
              <a:buChar char="§"/>
            </a:pPr>
            <a:r>
              <a:rPr lang="tr-TR" sz="2600" dirty="0">
                <a:solidFill>
                  <a:schemeClr val="bg1"/>
                </a:solidFill>
                <a:ea typeface="Calibri" panose="020F0502020204030204" pitchFamily="34" charset="0"/>
              </a:rPr>
              <a:t>A</a:t>
            </a:r>
            <a:r>
              <a:rPr lang="en-US" sz="2600" dirty="0" err="1">
                <a:solidFill>
                  <a:schemeClr val="bg1"/>
                </a:solidFill>
                <a:ea typeface="Calibri" panose="020F0502020204030204" pitchFamily="34" charset="0"/>
              </a:rPr>
              <a:t>dverse</a:t>
            </a:r>
            <a:r>
              <a:rPr lang="en-US" sz="2600" dirty="0">
                <a:solidFill>
                  <a:schemeClr val="bg1"/>
                </a:solidFill>
                <a:ea typeface="Calibri" panose="020F0502020204030204" pitchFamily="34" charset="0"/>
              </a:rPr>
              <a:t> effects may even extend to any settlement negotiations </a:t>
            </a:r>
          </a:p>
        </p:txBody>
      </p:sp>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10627"/>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891167"/>
            <a:ext cx="5592663" cy="438430"/>
          </a:xfrm>
          <a:prstGeom prst="rect">
            <a:avLst/>
          </a:prstGeom>
        </p:spPr>
      </p:pic>
    </p:spTree>
    <p:extLst>
      <p:ext uri="{BB962C8B-B14F-4D97-AF65-F5344CB8AC3E}">
        <p14:creationId xmlns:p14="http://schemas.microsoft.com/office/powerpoint/2010/main" val="352118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1508492" y="613701"/>
            <a:ext cx="9361714" cy="4778829"/>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693505" y="613701"/>
            <a:ext cx="9085141" cy="47788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tr-TR" sz="2800" b="1" dirty="0">
                <a:solidFill>
                  <a:srgbClr val="173454"/>
                </a:solidFill>
              </a:rPr>
              <a:t>Problem</a:t>
            </a:r>
          </a:p>
          <a:p>
            <a:pPr>
              <a:lnSpc>
                <a:spcPct val="100000"/>
              </a:lnSpc>
            </a:pPr>
            <a:r>
              <a:rPr lang="tr-TR" dirty="0" err="1"/>
              <a:t>Employer’s</a:t>
            </a:r>
            <a:r>
              <a:rPr lang="tr-TR" dirty="0"/>
              <a:t> risk of </a:t>
            </a:r>
            <a:r>
              <a:rPr lang="tr-TR" dirty="0" err="1"/>
              <a:t>facing</a:t>
            </a:r>
            <a:r>
              <a:rPr lang="tr-TR" dirty="0"/>
              <a:t> </a:t>
            </a:r>
            <a:r>
              <a:rPr lang="tr-TR" dirty="0" err="1"/>
              <a:t>delay</a:t>
            </a:r>
            <a:r>
              <a:rPr lang="tr-TR" dirty="0"/>
              <a:t> </a:t>
            </a:r>
            <a:r>
              <a:rPr lang="tr-TR" dirty="0" err="1"/>
              <a:t>and</a:t>
            </a:r>
            <a:r>
              <a:rPr lang="tr-TR" dirty="0"/>
              <a:t> </a:t>
            </a:r>
            <a:r>
              <a:rPr lang="tr-TR" dirty="0" err="1"/>
              <a:t>damages</a:t>
            </a:r>
            <a:r>
              <a:rPr lang="tr-TR" dirty="0"/>
              <a:t> in </a:t>
            </a:r>
            <a:r>
              <a:rPr lang="tr-TR" dirty="0" err="1"/>
              <a:t>case</a:t>
            </a:r>
            <a:r>
              <a:rPr lang="tr-TR" dirty="0"/>
              <a:t> </a:t>
            </a:r>
            <a:r>
              <a:rPr lang="en-GB" dirty="0"/>
              <a:t>the Contractor </a:t>
            </a:r>
            <a:r>
              <a:rPr lang="tr-TR" dirty="0" err="1"/>
              <a:t>rejects</a:t>
            </a:r>
            <a:r>
              <a:rPr lang="tr-TR" dirty="0"/>
              <a:t> </a:t>
            </a:r>
            <a:r>
              <a:rPr lang="tr-TR" dirty="0" err="1"/>
              <a:t>to</a:t>
            </a:r>
            <a:r>
              <a:rPr lang="tr-TR" dirty="0"/>
              <a:t> </a:t>
            </a:r>
            <a:r>
              <a:rPr lang="tr-TR" dirty="0" err="1"/>
              <a:t>vacate</a:t>
            </a:r>
            <a:r>
              <a:rPr lang="en-GB" dirty="0"/>
              <a:t> the Site upon termination, since the Contractor cannot be physically forced to leave the Site</a:t>
            </a:r>
            <a:endParaRPr lang="tr-TR" dirty="0"/>
          </a:p>
          <a:p>
            <a:pPr>
              <a:lnSpc>
                <a:spcPct val="100000"/>
              </a:lnSpc>
            </a:pPr>
            <a:endParaRPr lang="tr-TR" sz="900" b="1" dirty="0">
              <a:solidFill>
                <a:srgbClr val="173454"/>
              </a:solidFill>
            </a:endParaRPr>
          </a:p>
          <a:p>
            <a:pPr algn="just">
              <a:lnSpc>
                <a:spcPct val="100000"/>
              </a:lnSpc>
            </a:pPr>
            <a:r>
              <a:rPr lang="tr-TR" sz="2800" b="1" dirty="0" err="1">
                <a:solidFill>
                  <a:srgbClr val="173454"/>
                </a:solidFill>
              </a:rPr>
              <a:t>Ideas</a:t>
            </a:r>
            <a:r>
              <a:rPr lang="tr-TR" sz="2800" b="1" dirty="0">
                <a:solidFill>
                  <a:srgbClr val="173454"/>
                </a:solidFill>
              </a:rPr>
              <a:t> </a:t>
            </a:r>
            <a:r>
              <a:rPr lang="tr-TR" sz="2800" b="1" dirty="0" err="1">
                <a:solidFill>
                  <a:srgbClr val="173454"/>
                </a:solidFill>
              </a:rPr>
              <a:t>for</a:t>
            </a:r>
            <a:r>
              <a:rPr lang="tr-TR" sz="2800" b="1" dirty="0">
                <a:solidFill>
                  <a:srgbClr val="173454"/>
                </a:solidFill>
              </a:rPr>
              <a:t> Solution</a:t>
            </a:r>
            <a:endParaRPr lang="tr-TR" b="1" dirty="0">
              <a:solidFill>
                <a:srgbClr val="173454"/>
              </a:solidFill>
            </a:endParaRPr>
          </a:p>
          <a:p>
            <a:pPr marL="342900" indent="-342900" algn="just">
              <a:lnSpc>
                <a:spcPct val="100000"/>
              </a:lnSpc>
              <a:buClr>
                <a:srgbClr val="173454"/>
              </a:buClr>
              <a:buFont typeface="Wingdings" panose="05000000000000000000" pitchFamily="2" charset="2"/>
              <a:buChar char="§"/>
            </a:pPr>
            <a:r>
              <a:rPr lang="tr-TR" dirty="0" err="1"/>
              <a:t>Imposition</a:t>
            </a:r>
            <a:r>
              <a:rPr lang="tr-TR" dirty="0"/>
              <a:t> of </a:t>
            </a:r>
            <a:r>
              <a:rPr lang="en-GB" dirty="0"/>
              <a:t>liquidated damages for each day that </a:t>
            </a:r>
            <a:r>
              <a:rPr lang="tr-TR" dirty="0" err="1"/>
              <a:t>the</a:t>
            </a:r>
            <a:r>
              <a:rPr lang="tr-TR" dirty="0"/>
              <a:t> </a:t>
            </a:r>
            <a:r>
              <a:rPr lang="tr-TR" dirty="0" err="1"/>
              <a:t>Contractor</a:t>
            </a:r>
            <a:r>
              <a:rPr lang="tr-TR" dirty="0"/>
              <a:t> </a:t>
            </a:r>
            <a:r>
              <a:rPr lang="en-GB" dirty="0"/>
              <a:t>refrains from leaving the Site</a:t>
            </a:r>
            <a:endParaRPr lang="tr-TR" dirty="0">
              <a:highlight>
                <a:srgbClr val="FFFF00"/>
              </a:highlight>
            </a:endParaRPr>
          </a:p>
          <a:p>
            <a:pPr marL="342900" indent="-342900" algn="just">
              <a:lnSpc>
                <a:spcPct val="100000"/>
              </a:lnSpc>
              <a:buClr>
                <a:srgbClr val="173454"/>
              </a:buClr>
              <a:buFont typeface="Wingdings" panose="05000000000000000000" pitchFamily="2" charset="2"/>
              <a:buChar char="§"/>
            </a:pPr>
            <a:r>
              <a:rPr lang="tr-TR" dirty="0"/>
              <a:t>P</a:t>
            </a:r>
            <a:r>
              <a:rPr lang="en-GB" dirty="0" err="1"/>
              <a:t>enalty</a:t>
            </a:r>
            <a:r>
              <a:rPr lang="en-GB" dirty="0"/>
              <a:t> provisions, if permitted by the governing law</a:t>
            </a:r>
            <a:r>
              <a:rPr lang="tr-TR" dirty="0"/>
              <a:t>, through Particular Conditions</a:t>
            </a:r>
          </a:p>
        </p:txBody>
      </p:sp>
    </p:spTree>
    <p:extLst>
      <p:ext uri="{BB962C8B-B14F-4D97-AF65-F5344CB8AC3E}">
        <p14:creationId xmlns:p14="http://schemas.microsoft.com/office/powerpoint/2010/main" val="2136187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2235896" y="1513115"/>
            <a:ext cx="7720208" cy="44304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5400" b="1" dirty="0">
                <a:solidFill>
                  <a:srgbClr val="173454"/>
                </a:solidFill>
                <a:latin typeface="Arial" panose="020B0604020202020204" pitchFamily="34" charset="0"/>
                <a:cs typeface="Arial" panose="020B0604020202020204" pitchFamily="34" charset="0"/>
              </a:rPr>
              <a:t>Thank you</a:t>
            </a:r>
          </a:p>
          <a:p>
            <a:endParaRPr lang="tr-TR" sz="4000" b="1" dirty="0">
              <a:solidFill>
                <a:srgbClr val="173454"/>
              </a:solidFill>
              <a:latin typeface="Arial" panose="020B0604020202020204" pitchFamily="34" charset="0"/>
              <a:cs typeface="Arial" panose="020B0604020202020204" pitchFamily="34" charset="0"/>
            </a:endParaRPr>
          </a:p>
          <a:p>
            <a:endParaRPr lang="tr-TR" sz="4000" b="1" dirty="0">
              <a:solidFill>
                <a:srgbClr val="173454"/>
              </a:solidFill>
              <a:latin typeface="Arial" panose="020B0604020202020204" pitchFamily="34" charset="0"/>
              <a:cs typeface="Arial" panose="020B0604020202020204" pitchFamily="34" charset="0"/>
            </a:endParaRPr>
          </a:p>
          <a:p>
            <a:endParaRPr lang="tr-TR" sz="4000" b="1" dirty="0">
              <a:solidFill>
                <a:srgbClr val="173454"/>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B6A450C-866B-3EFC-151A-6D4B78608180}"/>
              </a:ext>
            </a:extLst>
          </p:cNvPr>
          <p:cNvPicPr>
            <a:picLocks noChangeAspect="1"/>
          </p:cNvPicPr>
          <p:nvPr/>
        </p:nvPicPr>
        <p:blipFill>
          <a:blip r:embed="rId3"/>
          <a:stretch>
            <a:fillRect/>
          </a:stretch>
        </p:blipFill>
        <p:spPr>
          <a:xfrm>
            <a:off x="5403322" y="389945"/>
            <a:ext cx="1385356" cy="1618843"/>
          </a:xfrm>
          <a:prstGeom prst="rect">
            <a:avLst/>
          </a:prstGeom>
        </p:spPr>
      </p:pic>
    </p:spTree>
    <p:extLst>
      <p:ext uri="{BB962C8B-B14F-4D97-AF65-F5344CB8AC3E}">
        <p14:creationId xmlns:p14="http://schemas.microsoft.com/office/powerpoint/2010/main" val="8138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1200148" y="2423442"/>
            <a:ext cx="9791697" cy="944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400" b="1" spc="-50" dirty="0" err="1">
                <a:solidFill>
                  <a:schemeClr val="bg1"/>
                </a:solidFill>
                <a:latin typeface="Arial" panose="020B0604020202020204" pitchFamily="34" charset="0"/>
                <a:cs typeface="Arial" panose="020B0604020202020204" pitchFamily="34" charset="0"/>
              </a:rPr>
              <a:t>Taking</a:t>
            </a:r>
            <a:r>
              <a:rPr lang="tr-TR" sz="4400" b="1" spc="-50" dirty="0">
                <a:solidFill>
                  <a:schemeClr val="bg1"/>
                </a:solidFill>
                <a:latin typeface="Arial" panose="020B0604020202020204" pitchFamily="34" charset="0"/>
                <a:cs typeface="Arial" panose="020B0604020202020204" pitchFamily="34" charset="0"/>
              </a:rPr>
              <a:t> </a:t>
            </a:r>
            <a:r>
              <a:rPr lang="tr-TR" sz="4400" b="1" spc="-50" dirty="0" err="1">
                <a:solidFill>
                  <a:schemeClr val="bg1"/>
                </a:solidFill>
                <a:latin typeface="Arial" panose="020B0604020202020204" pitchFamily="34" charset="0"/>
                <a:cs typeface="Arial" panose="020B0604020202020204" pitchFamily="34" charset="0"/>
              </a:rPr>
              <a:t>Over</a:t>
            </a:r>
            <a:r>
              <a:rPr lang="tr-TR" sz="4400" b="1" spc="-50" dirty="0">
                <a:solidFill>
                  <a:schemeClr val="bg1"/>
                </a:solidFill>
                <a:latin typeface="Arial" panose="020B0604020202020204" pitchFamily="34" charset="0"/>
                <a:cs typeface="Arial" panose="020B0604020202020204" pitchFamily="34" charset="0"/>
              </a:rPr>
              <a:t> of </a:t>
            </a:r>
            <a:r>
              <a:rPr kumimoji="0" lang="en-US" sz="4400" b="1" i="0" u="none" strike="noStrike" kern="1200" cap="none" spc="-50" normalizeH="0" baseline="0" noProof="0" dirty="0">
                <a:ln>
                  <a:noFill/>
                </a:ln>
                <a:solidFill>
                  <a:schemeClr val="bg1"/>
                </a:solidFill>
                <a:effectLst/>
                <a:uLnTx/>
                <a:uFillTx/>
                <a:latin typeface="Arial" panose="020B0604020202020204" pitchFamily="34" charset="0"/>
                <a:cs typeface="Arial" panose="020B0604020202020204" pitchFamily="34" charset="0"/>
              </a:rPr>
              <a:t>Parts of the Works</a:t>
            </a:r>
            <a:endParaRPr lang="en-TR" sz="45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919840" y="3559629"/>
            <a:ext cx="10352314" cy="3048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95000"/>
              </a:lnSpc>
              <a:spcBef>
                <a:spcPts val="1400"/>
              </a:spcBef>
              <a:spcAft>
                <a:spcPts val="200"/>
              </a:spcAft>
              <a:buClr>
                <a:srgbClr val="173454"/>
              </a:buClr>
              <a:buSzPct val="80000"/>
              <a:defRPr/>
            </a:pPr>
            <a:r>
              <a:rPr lang="en-US" b="1" spc="10" dirty="0">
                <a:solidFill>
                  <a:schemeClr val="bg1"/>
                </a:solidFill>
                <a:latin typeface="Arial" panose="020B0604020202020204" pitchFamily="34" charset="0"/>
                <a:cs typeface="Arial" panose="020B0604020202020204" pitchFamily="34" charset="0"/>
              </a:rPr>
              <a:t>Silver Book 1999 Revision</a:t>
            </a:r>
            <a:br>
              <a:rPr lang="tr-TR" b="1" spc="10" dirty="0">
                <a:solidFill>
                  <a:schemeClr val="bg1"/>
                </a:solidFill>
                <a:latin typeface="Arial" panose="020B0604020202020204" pitchFamily="34" charset="0"/>
                <a:cs typeface="Arial" panose="020B0604020202020204" pitchFamily="34" charset="0"/>
              </a:rPr>
            </a:br>
            <a:r>
              <a:rPr kumimoji="0" lang="en-US" sz="2400" b="1" i="0" u="none" strike="noStrike" kern="1200" cap="none" spc="10" normalizeH="0" baseline="0" dirty="0">
                <a:ln>
                  <a:noFill/>
                </a:ln>
                <a:solidFill>
                  <a:schemeClr val="bg1"/>
                </a:solidFill>
                <a:effectLst/>
                <a:uLnTx/>
                <a:uFillTx/>
                <a:latin typeface="Arial" panose="020B0604020202020204" pitchFamily="34" charset="0"/>
                <a:cs typeface="Arial" panose="020B0604020202020204" pitchFamily="34" charset="0"/>
              </a:rPr>
              <a:t>Sub-Clause 10.2 [</a:t>
            </a:r>
            <a:r>
              <a:rPr kumimoji="0" lang="en-US" sz="2400" b="1" i="1" u="none" strike="noStrike" kern="1200" cap="none" spc="10" normalizeH="0" baseline="0" dirty="0">
                <a:ln>
                  <a:noFill/>
                </a:ln>
                <a:solidFill>
                  <a:schemeClr val="bg1"/>
                </a:solidFill>
                <a:effectLst/>
                <a:uLnTx/>
                <a:uFillTx/>
                <a:latin typeface="Arial" panose="020B0604020202020204" pitchFamily="34" charset="0"/>
                <a:cs typeface="Arial" panose="020B0604020202020204" pitchFamily="34" charset="0"/>
              </a:rPr>
              <a:t>Taking Over of Parts the Works</a:t>
            </a:r>
            <a:r>
              <a:rPr kumimoji="0" lang="en-US" sz="2400" b="1" i="0" u="none" strike="noStrike" kern="1200" cap="none" spc="10" normalizeH="0" baseline="0" dirty="0">
                <a:ln>
                  <a:noFill/>
                </a:ln>
                <a:solidFill>
                  <a:schemeClr val="bg1"/>
                </a:solidFill>
                <a:effectLst/>
                <a:uLnTx/>
                <a:uFillTx/>
                <a:latin typeface="Arial" panose="020B0604020202020204" pitchFamily="34" charset="0"/>
                <a:cs typeface="Arial" panose="020B0604020202020204" pitchFamily="34" charset="0"/>
              </a:rPr>
              <a:t>]</a:t>
            </a:r>
          </a:p>
          <a:p>
            <a:pPr algn="just">
              <a:lnSpc>
                <a:spcPct val="95000"/>
              </a:lnSpc>
              <a:spcBef>
                <a:spcPts val="1400"/>
              </a:spcBef>
              <a:spcAft>
                <a:spcPts val="200"/>
              </a:spcAft>
              <a:buClr>
                <a:srgbClr val="173454"/>
              </a:buClr>
              <a:buSzPct val="80000"/>
              <a:defRPr/>
            </a:pPr>
            <a:r>
              <a:rPr lang="tr-TR" spc="10" dirty="0">
                <a:solidFill>
                  <a:schemeClr val="bg1"/>
                </a:solidFill>
                <a:latin typeface="Arial" panose="020B0604020202020204" pitchFamily="34" charset="0"/>
                <a:cs typeface="Arial" panose="020B0604020202020204" pitchFamily="34" charset="0"/>
              </a:rPr>
              <a:t>	</a:t>
            </a:r>
            <a:r>
              <a:rPr lang="en-US" spc="10" dirty="0">
                <a:solidFill>
                  <a:schemeClr val="bg1"/>
                </a:solidFill>
                <a:latin typeface="Arial" panose="020B0604020202020204" pitchFamily="34" charset="0"/>
                <a:cs typeface="Arial" panose="020B0604020202020204" pitchFamily="34" charset="0"/>
              </a:rPr>
              <a:t>«</a:t>
            </a:r>
            <a:r>
              <a:rPr lang="en-US" i="1" spc="10" dirty="0">
                <a:solidFill>
                  <a:schemeClr val="bg1"/>
                </a:solidFill>
                <a:latin typeface="Arial" panose="020B0604020202020204" pitchFamily="34" charset="0"/>
                <a:cs typeface="Arial" panose="020B0604020202020204" pitchFamily="34" charset="0"/>
              </a:rPr>
              <a:t>Parts of the Works (other than Sections) shall not be taken over or </a:t>
            </a:r>
            <a:r>
              <a:rPr lang="tr-TR" i="1" spc="10" dirty="0">
                <a:solidFill>
                  <a:schemeClr val="bg1"/>
                </a:solidFill>
                <a:latin typeface="Arial" panose="020B0604020202020204" pitchFamily="34" charset="0"/>
                <a:cs typeface="Arial" panose="020B0604020202020204" pitchFamily="34" charset="0"/>
              </a:rPr>
              <a:t>	</a:t>
            </a:r>
            <a:r>
              <a:rPr lang="en-US" i="1" spc="10" dirty="0">
                <a:solidFill>
                  <a:schemeClr val="bg1"/>
                </a:solidFill>
                <a:latin typeface="Arial" panose="020B0604020202020204" pitchFamily="34" charset="0"/>
                <a:cs typeface="Arial" panose="020B0604020202020204" pitchFamily="34" charset="0"/>
              </a:rPr>
              <a:t>used by the Employer, except as may be stated in the Employer’s </a:t>
            </a:r>
            <a:r>
              <a:rPr lang="tr-TR" i="1" spc="10" dirty="0">
                <a:solidFill>
                  <a:schemeClr val="bg1"/>
                </a:solidFill>
                <a:latin typeface="Arial" panose="020B0604020202020204" pitchFamily="34" charset="0"/>
                <a:cs typeface="Arial" panose="020B0604020202020204" pitchFamily="34" charset="0"/>
              </a:rPr>
              <a:t>	</a:t>
            </a:r>
            <a:r>
              <a:rPr lang="en-US" i="1" spc="10" dirty="0">
                <a:solidFill>
                  <a:schemeClr val="bg1"/>
                </a:solidFill>
                <a:latin typeface="Arial" panose="020B0604020202020204" pitchFamily="34" charset="0"/>
                <a:cs typeface="Arial" panose="020B0604020202020204" pitchFamily="34" charset="0"/>
              </a:rPr>
              <a:t>Requirements or as may be agreed by both Parties</a:t>
            </a:r>
            <a:r>
              <a:rPr lang="en-US" spc="10" dirty="0">
                <a:solidFill>
                  <a:schemeClr val="bg1"/>
                </a:solidFill>
                <a:latin typeface="Arial" panose="020B0604020202020204" pitchFamily="34" charset="0"/>
                <a:cs typeface="Arial" panose="020B0604020202020204" pitchFamily="34" charset="0"/>
              </a:rPr>
              <a:t>»</a:t>
            </a:r>
          </a:p>
          <a:p>
            <a:pPr marR="0" lvl="0" algn="just" defTabSz="914400" rtl="0" eaLnBrk="1" fontAlgn="auto" latinLnBrk="0" hangingPunct="1">
              <a:lnSpc>
                <a:spcPct val="95000"/>
              </a:lnSpc>
              <a:spcBef>
                <a:spcPts val="1400"/>
              </a:spcBef>
              <a:spcAft>
                <a:spcPts val="200"/>
              </a:spcAft>
              <a:buClr>
                <a:srgbClr val="173454"/>
              </a:buClr>
              <a:buSzPct val="80000"/>
              <a:tabLst/>
              <a:defRPr/>
            </a:pPr>
            <a:endParaRPr kumimoji="0" lang="en-US" sz="500" b="0" i="0" u="none" strike="noStrike" kern="1200" cap="none" spc="10" normalizeH="0" baseline="0" dirty="0">
              <a:ln>
                <a:noFill/>
              </a:ln>
              <a:solidFill>
                <a:schemeClr val="bg1"/>
              </a:solidFill>
              <a:effectLst/>
              <a:uLnTx/>
              <a:uFillTx/>
              <a:latin typeface="Arial" panose="020B0604020202020204" pitchFamily="34" charset="0"/>
              <a:cs typeface="Arial" panose="020B0604020202020204" pitchFamily="34" charset="0"/>
            </a:endParaRPr>
          </a:p>
          <a:p>
            <a:pPr marR="0" lvl="0" defTabSz="914400" rtl="0" eaLnBrk="1" fontAlgn="auto" latinLnBrk="0" hangingPunct="1">
              <a:lnSpc>
                <a:spcPct val="95000"/>
              </a:lnSpc>
              <a:spcBef>
                <a:spcPts val="1400"/>
              </a:spcBef>
              <a:spcAft>
                <a:spcPts val="200"/>
              </a:spcAft>
              <a:buClr>
                <a:srgbClr val="173454"/>
              </a:buClr>
              <a:buSzPct val="80000"/>
              <a:tabLst/>
              <a:defRPr/>
            </a:pPr>
            <a:r>
              <a:rPr kumimoji="0" lang="en-US" sz="2800" b="1" i="0" u="none" strike="noStrike" kern="1200" cap="none" spc="10" normalizeH="0" baseline="0" dirty="0">
                <a:ln>
                  <a:noFill/>
                </a:ln>
                <a:solidFill>
                  <a:srgbClr val="173454"/>
                </a:solidFill>
                <a:effectLst/>
                <a:uLnTx/>
                <a:uFillTx/>
                <a:latin typeface="Arial" panose="020B0604020202020204" pitchFamily="34" charset="0"/>
                <a:cs typeface="Arial" panose="020B0604020202020204" pitchFamily="34" charset="0"/>
              </a:rPr>
              <a:t>BUT WHAT IF THEY DID?</a:t>
            </a: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359781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782412" y="329009"/>
            <a:ext cx="10627176" cy="6199982"/>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1032389" y="435428"/>
            <a:ext cx="8373351" cy="957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kumimoji="0" lang="en-US" sz="2800" b="1" i="0" u="none" strike="noStrike" kern="1200" cap="none" spc="-50" normalizeH="0" baseline="0" noProof="0" dirty="0">
                <a:ln>
                  <a:noFill/>
                </a:ln>
                <a:solidFill>
                  <a:srgbClr val="173454"/>
                </a:solidFill>
                <a:effectLst/>
                <a:uLnTx/>
                <a:uFillTx/>
                <a:latin typeface="Arial" panose="020B0604020202020204" pitchFamily="34" charset="0"/>
                <a:cs typeface="Arial" panose="020B0604020202020204" pitchFamily="34" charset="0"/>
              </a:rPr>
              <a:t>Silver Book 1999 Revision</a:t>
            </a:r>
            <a:endParaRPr kumimoji="0" lang="tr-TR" sz="2800" b="1" i="0" u="none" strike="noStrike" kern="1200" cap="none" spc="-50" normalizeH="0" baseline="0" noProof="0" dirty="0">
              <a:ln>
                <a:noFill/>
              </a:ln>
              <a:solidFill>
                <a:srgbClr val="173454"/>
              </a:solidFill>
              <a:effectLst/>
              <a:uLnTx/>
              <a:uFillTx/>
              <a:latin typeface="Arial" panose="020B0604020202020204" pitchFamily="34" charset="0"/>
              <a:cs typeface="Arial" panose="020B0604020202020204" pitchFamily="34" charset="0"/>
            </a:endParaRPr>
          </a:p>
          <a:p>
            <a:pPr algn="l"/>
            <a:r>
              <a:rPr kumimoji="0" lang="en-US" sz="2800" b="1" i="0" u="none" strike="noStrike" kern="1200" cap="none" spc="-50" normalizeH="0" baseline="0" noProof="0" dirty="0">
                <a:ln>
                  <a:noFill/>
                </a:ln>
                <a:solidFill>
                  <a:srgbClr val="173454"/>
                </a:solidFill>
                <a:effectLst/>
                <a:uLnTx/>
                <a:uFillTx/>
                <a:latin typeface="Arial" panose="020B0604020202020204" pitchFamily="34" charset="0"/>
                <a:cs typeface="Arial" panose="020B0604020202020204" pitchFamily="34" charset="0"/>
              </a:rPr>
              <a:t>Sub-Clause 17.2 [</a:t>
            </a:r>
            <a:r>
              <a:rPr kumimoji="0" lang="en-US" sz="2800" b="1" i="1" u="none" strike="noStrike" kern="1200" cap="none" spc="-50" normalizeH="0" baseline="0" noProof="0" dirty="0">
                <a:ln>
                  <a:noFill/>
                </a:ln>
                <a:solidFill>
                  <a:srgbClr val="173454"/>
                </a:solidFill>
                <a:effectLst/>
                <a:uLnTx/>
                <a:uFillTx/>
                <a:latin typeface="Arial" panose="020B0604020202020204" pitchFamily="34" charset="0"/>
                <a:cs typeface="Arial" panose="020B0604020202020204" pitchFamily="34" charset="0"/>
              </a:rPr>
              <a:t>Contractors Care of the Works</a:t>
            </a:r>
            <a:r>
              <a:rPr kumimoji="0" lang="en-US" sz="2800" b="1" i="0" u="none" strike="noStrike" kern="1200" cap="none" spc="-50" normalizeH="0" baseline="0" noProof="0" dirty="0">
                <a:ln>
                  <a:noFill/>
                </a:ln>
                <a:solidFill>
                  <a:srgbClr val="173454"/>
                </a:solidFill>
                <a:effectLst/>
                <a:uLnTx/>
                <a:uFillTx/>
                <a:latin typeface="Arial" panose="020B0604020202020204" pitchFamily="34" charset="0"/>
                <a:cs typeface="Arial" panose="020B0604020202020204" pitchFamily="34" charset="0"/>
              </a:rPr>
              <a:t>]</a:t>
            </a: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410938" y="1600191"/>
            <a:ext cx="10759164" cy="52033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40080" lvl="3" algn="just">
              <a:lnSpc>
                <a:spcPct val="110000"/>
              </a:lnSpc>
              <a:spcBef>
                <a:spcPts val="0"/>
              </a:spcBef>
              <a:spcAft>
                <a:spcPts val="800"/>
              </a:spcAft>
              <a:buClr>
                <a:srgbClr val="C00000"/>
              </a:buClr>
              <a:defRPr/>
            </a:pPr>
            <a:r>
              <a:rPr lang="en-US" sz="2200"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1st paragraph:</a:t>
            </a:r>
          </a:p>
          <a:p>
            <a:pPr marL="640080" lvl="3" algn="just">
              <a:lnSpc>
                <a:spcPct val="110000"/>
              </a:lnSpc>
              <a:spcBef>
                <a:spcPts val="0"/>
              </a:spcBef>
              <a:spcAft>
                <a:spcPts val="800"/>
              </a:spcAft>
              <a:buClr>
                <a:srgbClr val="C00000"/>
              </a:buClr>
              <a:defRPr/>
            </a:pPr>
            <a:r>
              <a:rPr lang="en-US" sz="2200"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a:t>
            </a:r>
            <a:r>
              <a:rPr lang="en-US" sz="2200" i="1"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The Contractor shall take full responsibility for the care of the Works and Goods from the Commencement Date until the Taking Over Certificate is issued (or is deemed to be issued under Sub-Clause 10.1 [Taking Over of the Works and Sections]</a:t>
            </a:r>
            <a:r>
              <a:rPr lang="tr-TR" sz="2200" i="1"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a:t>
            </a:r>
            <a:r>
              <a:rPr lang="en-US" sz="2200" i="1"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 for the Works, when responsibility for the care of the Works shall pass to the Employer […]</a:t>
            </a:r>
            <a:r>
              <a:rPr lang="en-US" sz="2200"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a:t>
            </a:r>
            <a:endParaRPr lang="tr-TR" sz="2200"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endParaRPr>
          </a:p>
          <a:p>
            <a:pPr marL="640080" lvl="3" algn="just">
              <a:lnSpc>
                <a:spcPct val="110000"/>
              </a:lnSpc>
              <a:spcBef>
                <a:spcPts val="0"/>
              </a:spcBef>
              <a:spcAft>
                <a:spcPts val="800"/>
              </a:spcAft>
              <a:buClr>
                <a:srgbClr val="C00000"/>
              </a:buClr>
              <a:defRPr/>
            </a:pPr>
            <a:endParaRPr lang="en-US" sz="500"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endParaRPr>
          </a:p>
          <a:p>
            <a:pPr marL="640080" lvl="3" algn="just">
              <a:lnSpc>
                <a:spcPct val="110000"/>
              </a:lnSpc>
              <a:spcBef>
                <a:spcPts val="0"/>
              </a:spcBef>
              <a:spcAft>
                <a:spcPts val="800"/>
              </a:spcAft>
              <a:buClr>
                <a:srgbClr val="C00000"/>
              </a:buClr>
              <a:defRPr/>
            </a:pPr>
            <a:r>
              <a:rPr lang="en-US" sz="2200"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3rd paragraph:</a:t>
            </a:r>
          </a:p>
          <a:p>
            <a:pPr marL="640080" lvl="3" algn="just">
              <a:lnSpc>
                <a:spcPct val="110000"/>
              </a:lnSpc>
              <a:spcBef>
                <a:spcPts val="0"/>
              </a:spcBef>
              <a:spcAft>
                <a:spcPts val="800"/>
              </a:spcAft>
              <a:buClr>
                <a:srgbClr val="C00000"/>
              </a:buClr>
              <a:defRPr/>
            </a:pPr>
            <a:r>
              <a:rPr lang="en-US" sz="2200"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a:t>
            </a:r>
            <a:r>
              <a:rPr lang="en-US" sz="2200" i="1"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If any loss or damage happens to the Works, Goods or Contractor’s Documents during the period when the Contractor is re</a:t>
            </a:r>
            <a:r>
              <a:rPr lang="tr-TR" sz="2200" i="1"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s</a:t>
            </a:r>
            <a:r>
              <a:rPr lang="en-US" sz="2200" i="1" kern="100" dirty="0" err="1">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ponsible</a:t>
            </a:r>
            <a:r>
              <a:rPr lang="en-US" sz="2200" i="1"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 for their care, from any cause not listed in Sub-Clause 17.3 [Employer’s Risks], the Contractor shall rectify the loss or damage caused at the Contractor’s risk and cost.</a:t>
            </a:r>
            <a:r>
              <a:rPr lang="en-US" sz="2200" kern="100" dirty="0">
                <a:solidFill>
                  <a:prstClr val="black">
                    <a:lumMod val="85000"/>
                    <a:lumOff val="15000"/>
                  </a:prstClr>
                </a:solidFill>
                <a:latin typeface="Arial" panose="020B0604020202020204" pitchFamily="34" charset="0"/>
                <a:ea typeface="Calibri" panose="020F0502020204030204" pitchFamily="34" charset="0"/>
                <a:cs typeface="Arial" panose="020B0604020202020204" pitchFamily="34" charset="0"/>
              </a:rPr>
              <a:t>»</a:t>
            </a:r>
          </a:p>
          <a:p>
            <a:pPr marL="822960" marR="0" lvl="3" indent="-182880" algn="just" defTabSz="914400" rtl="0" eaLnBrk="1" fontAlgn="auto" latinLnBrk="0" hangingPunct="1">
              <a:lnSpc>
                <a:spcPct val="110000"/>
              </a:lnSpc>
              <a:spcBef>
                <a:spcPts val="0"/>
              </a:spcBef>
              <a:spcAft>
                <a:spcPts val="800"/>
              </a:spcAft>
              <a:buClr>
                <a:srgbClr val="C00000"/>
              </a:buClr>
              <a:buSzTx/>
              <a:buFont typeface="Wingdings 2" pitchFamily="18" charset="2"/>
              <a:buChar char=""/>
              <a:tabLst/>
              <a:defRPr/>
            </a:pPr>
            <a:endParaRPr kumimoji="0" lang="tr-TR" sz="2200" b="0" i="0" u="none" strike="noStrike" kern="100" cap="none" spc="0" normalizeH="0" baseline="0" noProof="0" dirty="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497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9B3BA4-9DE3-571F-1ACE-44B51C562F20}"/>
              </a:ext>
            </a:extLst>
          </p:cNvPr>
          <p:cNvSpPr txBox="1">
            <a:spLocks/>
          </p:cNvSpPr>
          <p:nvPr/>
        </p:nvSpPr>
        <p:spPr>
          <a:xfrm>
            <a:off x="922222" y="2600668"/>
            <a:ext cx="10347554" cy="40722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tr-TR" sz="2600" dirty="0" err="1">
                <a:solidFill>
                  <a:schemeClr val="bg1"/>
                </a:solidFill>
              </a:rPr>
              <a:t>Literal</a:t>
            </a:r>
            <a:r>
              <a:rPr lang="tr-TR" sz="2600" dirty="0">
                <a:solidFill>
                  <a:schemeClr val="bg1"/>
                </a:solidFill>
              </a:rPr>
              <a:t> </a:t>
            </a:r>
            <a:r>
              <a:rPr lang="tr-TR" sz="2600" dirty="0" err="1">
                <a:solidFill>
                  <a:schemeClr val="bg1"/>
                </a:solidFill>
              </a:rPr>
              <a:t>interpretation</a:t>
            </a:r>
            <a:endParaRPr lang="tr-TR" sz="2600" dirty="0">
              <a:solidFill>
                <a:schemeClr val="bg1"/>
              </a:solidFill>
            </a:endParaRPr>
          </a:p>
          <a:p>
            <a:pPr algn="just">
              <a:lnSpc>
                <a:spcPct val="100000"/>
              </a:lnSpc>
            </a:pPr>
            <a:endParaRPr lang="tr-TR" sz="2600" dirty="0">
              <a:solidFill>
                <a:schemeClr val="bg1"/>
              </a:solidFill>
            </a:endParaRPr>
          </a:p>
          <a:p>
            <a:pPr algn="just">
              <a:lnSpc>
                <a:spcPct val="100000"/>
              </a:lnSpc>
            </a:pPr>
            <a:r>
              <a:rPr lang="tr-TR" sz="2600" dirty="0" err="1">
                <a:solidFill>
                  <a:schemeClr val="bg1"/>
                </a:solidFill>
              </a:rPr>
              <a:t>Wording</a:t>
            </a:r>
            <a:r>
              <a:rPr lang="tr-TR" sz="2600" dirty="0">
                <a:solidFill>
                  <a:schemeClr val="bg1"/>
                </a:solidFill>
              </a:rPr>
              <a:t> of </a:t>
            </a:r>
            <a:r>
              <a:rPr lang="tr-TR" sz="2600" dirty="0" err="1">
                <a:solidFill>
                  <a:schemeClr val="bg1"/>
                </a:solidFill>
              </a:rPr>
              <a:t>Sub-Clause</a:t>
            </a:r>
            <a:r>
              <a:rPr lang="tr-TR" sz="2600" dirty="0">
                <a:solidFill>
                  <a:schemeClr val="bg1"/>
                </a:solidFill>
              </a:rPr>
              <a:t> 10.2 </a:t>
            </a:r>
            <a:r>
              <a:rPr lang="en-GB" sz="2600" dirty="0">
                <a:solidFill>
                  <a:schemeClr val="bg1"/>
                </a:solidFill>
              </a:rPr>
              <a:t>[</a:t>
            </a:r>
            <a:r>
              <a:rPr lang="en-GB" sz="2600" i="1" dirty="0">
                <a:solidFill>
                  <a:schemeClr val="bg1"/>
                </a:solidFill>
              </a:rPr>
              <a:t>Taking Over of Parts of the Works</a:t>
            </a:r>
            <a:r>
              <a:rPr lang="en-GB" sz="2600" dirty="0">
                <a:solidFill>
                  <a:schemeClr val="bg1"/>
                </a:solidFill>
              </a:rPr>
              <a:t>] </a:t>
            </a:r>
            <a:endParaRPr lang="tr-TR" sz="2600" dirty="0">
              <a:solidFill>
                <a:schemeClr val="bg1"/>
              </a:solidFill>
            </a:endParaRPr>
          </a:p>
          <a:p>
            <a:pPr lvl="1" algn="just">
              <a:lnSpc>
                <a:spcPct val="100000"/>
              </a:lnSpc>
            </a:pPr>
            <a:r>
              <a:rPr lang="tr-TR" sz="2400" u="sng" spc="10" dirty="0">
                <a:solidFill>
                  <a:schemeClr val="bg1"/>
                </a:solidFill>
              </a:rPr>
              <a:t>1999 </a:t>
            </a:r>
            <a:r>
              <a:rPr lang="tr-TR" sz="2400" u="sng" spc="10" dirty="0" err="1">
                <a:solidFill>
                  <a:schemeClr val="bg1"/>
                </a:solidFill>
              </a:rPr>
              <a:t>Revision</a:t>
            </a:r>
            <a:r>
              <a:rPr lang="tr-TR" sz="2400" u="sng" spc="10" dirty="0">
                <a:solidFill>
                  <a:schemeClr val="bg1"/>
                </a:solidFill>
              </a:rPr>
              <a:t>:</a:t>
            </a:r>
            <a:r>
              <a:rPr lang="tr-TR" sz="2400" spc="10" dirty="0">
                <a:solidFill>
                  <a:schemeClr val="bg1"/>
                </a:solidFill>
              </a:rPr>
              <a:t> </a:t>
            </a:r>
            <a:r>
              <a:rPr lang="tr-TR" sz="2400" spc="10" dirty="0" err="1">
                <a:solidFill>
                  <a:schemeClr val="bg1"/>
                </a:solidFill>
              </a:rPr>
              <a:t>possible</a:t>
            </a:r>
            <a:r>
              <a:rPr lang="tr-TR" sz="2400" spc="10" dirty="0">
                <a:solidFill>
                  <a:schemeClr val="bg1"/>
                </a:solidFill>
              </a:rPr>
              <a:t> d</a:t>
            </a:r>
            <a:r>
              <a:rPr lang="en-GB" sz="2400" spc="10" dirty="0" err="1">
                <a:solidFill>
                  <a:schemeClr val="bg1"/>
                </a:solidFill>
              </a:rPr>
              <a:t>ifferent</a:t>
            </a:r>
            <a:r>
              <a:rPr lang="en-GB" sz="2400" spc="10" dirty="0">
                <a:solidFill>
                  <a:schemeClr val="bg1"/>
                </a:solidFill>
              </a:rPr>
              <a:t> interpretations</a:t>
            </a:r>
            <a:r>
              <a:rPr lang="tr-TR" sz="2400" spc="10" dirty="0">
                <a:solidFill>
                  <a:schemeClr val="bg1"/>
                </a:solidFill>
              </a:rPr>
              <a:t> u</a:t>
            </a:r>
            <a:r>
              <a:rPr lang="en-GB" sz="2400" spc="10" dirty="0" err="1">
                <a:solidFill>
                  <a:schemeClr val="bg1"/>
                </a:solidFill>
              </a:rPr>
              <a:t>nder</a:t>
            </a:r>
            <a:r>
              <a:rPr lang="en-GB" sz="2400" spc="10" dirty="0">
                <a:solidFill>
                  <a:schemeClr val="bg1"/>
                </a:solidFill>
              </a:rPr>
              <a:t> different legal systems</a:t>
            </a:r>
            <a:endParaRPr lang="tr-TR" sz="2400" spc="10" dirty="0">
              <a:solidFill>
                <a:schemeClr val="bg1"/>
              </a:solidFill>
            </a:endParaRPr>
          </a:p>
          <a:p>
            <a:pPr marL="822960" lvl="3" indent="0" algn="just">
              <a:lnSpc>
                <a:spcPct val="100000"/>
              </a:lnSpc>
              <a:buNone/>
            </a:pPr>
            <a:endParaRPr lang="tr-TR" sz="700" spc="10" dirty="0">
              <a:solidFill>
                <a:schemeClr val="bg1"/>
              </a:solidFill>
            </a:endParaRPr>
          </a:p>
          <a:p>
            <a:pPr lvl="1" algn="just">
              <a:lnSpc>
                <a:spcPct val="100000"/>
              </a:lnSpc>
            </a:pPr>
            <a:r>
              <a:rPr lang="en-GB" sz="2400" u="sng" spc="10" dirty="0">
                <a:solidFill>
                  <a:schemeClr val="bg1"/>
                </a:solidFill>
              </a:rPr>
              <a:t>2017 Revision</a:t>
            </a:r>
            <a:r>
              <a:rPr lang="tr-TR" sz="2400" u="sng" spc="10" dirty="0">
                <a:solidFill>
                  <a:schemeClr val="bg1"/>
                </a:solidFill>
              </a:rPr>
              <a:t>:</a:t>
            </a:r>
            <a:r>
              <a:rPr lang="tr-TR" sz="2400" spc="10" dirty="0">
                <a:solidFill>
                  <a:schemeClr val="bg1"/>
                </a:solidFill>
              </a:rPr>
              <a:t> </a:t>
            </a:r>
            <a:r>
              <a:rPr lang="tr-TR" sz="2400" spc="10" dirty="0" err="1">
                <a:solidFill>
                  <a:schemeClr val="bg1"/>
                </a:solidFill>
              </a:rPr>
              <a:t>clarification</a:t>
            </a:r>
            <a:r>
              <a:rPr lang="tr-TR" sz="2400" spc="10" dirty="0">
                <a:solidFill>
                  <a:schemeClr val="bg1"/>
                </a:solidFill>
              </a:rPr>
              <a:t> </a:t>
            </a:r>
            <a:r>
              <a:rPr lang="tr-TR" sz="2400" spc="10" dirty="0" err="1">
                <a:solidFill>
                  <a:schemeClr val="bg1"/>
                </a:solidFill>
              </a:rPr>
              <a:t>via</a:t>
            </a:r>
            <a:r>
              <a:rPr lang="tr-TR" sz="2400" spc="10" dirty="0">
                <a:solidFill>
                  <a:schemeClr val="bg1"/>
                </a:solidFill>
              </a:rPr>
              <a:t> </a:t>
            </a:r>
            <a:r>
              <a:rPr lang="tr-TR" sz="2400" spc="10" dirty="0" err="1">
                <a:solidFill>
                  <a:schemeClr val="bg1"/>
                </a:solidFill>
              </a:rPr>
              <a:t>incorporation</a:t>
            </a:r>
            <a:r>
              <a:rPr lang="tr-TR" sz="2400" spc="10" dirty="0">
                <a:solidFill>
                  <a:schemeClr val="bg1"/>
                </a:solidFill>
              </a:rPr>
              <a:t> of </a:t>
            </a:r>
            <a:r>
              <a:rPr lang="en-GB" sz="2400" b="1" spc="10" dirty="0">
                <a:solidFill>
                  <a:schemeClr val="bg1"/>
                </a:solidFill>
              </a:rPr>
              <a:t>“</a:t>
            </a:r>
            <a:r>
              <a:rPr lang="en-GB" sz="2400" b="1" i="1" spc="10" dirty="0">
                <a:solidFill>
                  <a:schemeClr val="bg1"/>
                </a:solidFill>
              </a:rPr>
              <a:t>use or occupation by the Employer of any part of the Permanent Works, except as may be specified in the Contract</a:t>
            </a:r>
            <a:r>
              <a:rPr lang="en-GB" sz="2400" b="1" spc="10" dirty="0">
                <a:solidFill>
                  <a:schemeClr val="bg1"/>
                </a:solidFill>
              </a:rPr>
              <a:t>” </a:t>
            </a:r>
            <a:r>
              <a:rPr lang="tr-TR" sz="2400" spc="10" dirty="0" err="1">
                <a:solidFill>
                  <a:schemeClr val="bg1"/>
                </a:solidFill>
              </a:rPr>
              <a:t>into</a:t>
            </a:r>
            <a:r>
              <a:rPr lang="en-GB" sz="2400" spc="10" dirty="0">
                <a:solidFill>
                  <a:schemeClr val="bg1"/>
                </a:solidFill>
              </a:rPr>
              <a:t> Sub-Clause 17.2 [</a:t>
            </a:r>
            <a:r>
              <a:rPr lang="en-GB" sz="2400" i="1" spc="10" dirty="0">
                <a:solidFill>
                  <a:schemeClr val="bg1"/>
                </a:solidFill>
              </a:rPr>
              <a:t>Liability for Care of the Works</a:t>
            </a:r>
            <a:r>
              <a:rPr lang="en-GB" sz="2400" spc="10" dirty="0">
                <a:solidFill>
                  <a:schemeClr val="bg1"/>
                </a:solidFill>
              </a:rPr>
              <a:t>]</a:t>
            </a:r>
            <a:r>
              <a:rPr lang="tr-TR" sz="2400" spc="10" dirty="0">
                <a:solidFill>
                  <a:schemeClr val="bg1"/>
                </a:solidFill>
              </a:rPr>
              <a:t> </a:t>
            </a:r>
            <a:r>
              <a:rPr lang="en-GB" sz="2400" spc="10" dirty="0">
                <a:solidFill>
                  <a:schemeClr val="bg1"/>
                </a:solidFill>
              </a:rPr>
              <a:t>among the exceptions to the Contractor’s liability for care of the Works. </a:t>
            </a:r>
            <a:endParaRPr lang="tr-TR" sz="2400" spc="10" dirty="0">
              <a:solidFill>
                <a:schemeClr val="bg1"/>
              </a:solidFill>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
        <p:nvSpPr>
          <p:cNvPr id="6" name="Content Placeholder 2">
            <a:extLst>
              <a:ext uri="{FF2B5EF4-FFF2-40B4-BE49-F238E27FC236}">
                <a16:creationId xmlns:a16="http://schemas.microsoft.com/office/drawing/2014/main" id="{A9D6B9FB-7253-9520-D679-CA5394B28E16}"/>
              </a:ext>
            </a:extLst>
          </p:cNvPr>
          <p:cNvSpPr txBox="1">
            <a:spLocks/>
          </p:cNvSpPr>
          <p:nvPr/>
        </p:nvSpPr>
        <p:spPr>
          <a:xfrm>
            <a:off x="1819655" y="3038566"/>
            <a:ext cx="8552688" cy="553720"/>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gn="ctr">
              <a:buNone/>
            </a:pPr>
            <a:r>
              <a:rPr lang="tr-TR" sz="2700" b="1" dirty="0" err="1">
                <a:solidFill>
                  <a:srgbClr val="173454"/>
                </a:solidFill>
              </a:rPr>
              <a:t>would</a:t>
            </a:r>
            <a:r>
              <a:rPr lang="tr-TR" sz="2700" b="1" dirty="0">
                <a:solidFill>
                  <a:srgbClr val="173454"/>
                </a:solidFill>
              </a:rPr>
              <a:t> not </a:t>
            </a:r>
            <a:r>
              <a:rPr lang="tr-TR" sz="2700" b="1" dirty="0" err="1">
                <a:solidFill>
                  <a:srgbClr val="173454"/>
                </a:solidFill>
              </a:rPr>
              <a:t>lead</a:t>
            </a:r>
            <a:r>
              <a:rPr lang="tr-TR" sz="2700" b="1" dirty="0">
                <a:solidFill>
                  <a:srgbClr val="173454"/>
                </a:solidFill>
              </a:rPr>
              <a:t> </a:t>
            </a:r>
            <a:r>
              <a:rPr lang="tr-TR" sz="2700" b="1" dirty="0" err="1">
                <a:solidFill>
                  <a:srgbClr val="173454"/>
                </a:solidFill>
              </a:rPr>
              <a:t>to</a:t>
            </a:r>
            <a:r>
              <a:rPr lang="tr-TR" sz="2700" b="1" dirty="0">
                <a:solidFill>
                  <a:srgbClr val="173454"/>
                </a:solidFill>
              </a:rPr>
              <a:t> a </a:t>
            </a:r>
            <a:r>
              <a:rPr lang="en-GB" sz="2700" b="1" dirty="0">
                <a:solidFill>
                  <a:srgbClr val="173454"/>
                </a:solidFill>
              </a:rPr>
              <a:t>fair or even legally possible </a:t>
            </a:r>
            <a:r>
              <a:rPr lang="tr-TR" sz="2700" b="1" dirty="0" err="1">
                <a:solidFill>
                  <a:srgbClr val="173454"/>
                </a:solidFill>
              </a:rPr>
              <a:t>outcome</a:t>
            </a:r>
            <a:r>
              <a:rPr lang="tr-TR" sz="2700" b="1" dirty="0">
                <a:solidFill>
                  <a:srgbClr val="173454"/>
                </a:solidFill>
              </a:rPr>
              <a:t>.</a:t>
            </a:r>
          </a:p>
        </p:txBody>
      </p:sp>
    </p:spTree>
    <p:extLst>
      <p:ext uri="{BB962C8B-B14F-4D97-AF65-F5344CB8AC3E}">
        <p14:creationId xmlns:p14="http://schemas.microsoft.com/office/powerpoint/2010/main" val="413277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824D2-AAAD-6A94-C54F-59AD3AE4B5E3}"/>
              </a:ext>
            </a:extLst>
          </p:cNvPr>
          <p:cNvSpPr txBox="1">
            <a:spLocks/>
          </p:cNvSpPr>
          <p:nvPr/>
        </p:nvSpPr>
        <p:spPr>
          <a:xfrm>
            <a:off x="1861457" y="2350291"/>
            <a:ext cx="8534400" cy="779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dirty="0">
                <a:solidFill>
                  <a:schemeClr val="bg1"/>
                </a:solidFill>
                <a:latin typeface="Arial" panose="020B0604020202020204" pitchFamily="34" charset="0"/>
                <a:cs typeface="Arial" panose="020B0604020202020204" pitchFamily="34" charset="0"/>
              </a:rPr>
              <a:t>Design by Employer </a:t>
            </a:r>
            <a:endParaRPr lang="en-TR" sz="45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1BC785D5-2DF6-9C3A-2855-5E7BC4DBC725}"/>
              </a:ext>
            </a:extLst>
          </p:cNvPr>
          <p:cNvSpPr txBox="1">
            <a:spLocks/>
          </p:cNvSpPr>
          <p:nvPr/>
        </p:nvSpPr>
        <p:spPr>
          <a:xfrm>
            <a:off x="723047" y="3275354"/>
            <a:ext cx="10745903" cy="35282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en-GB" sz="2400" u="sng" dirty="0">
                <a:solidFill>
                  <a:schemeClr val="bg1"/>
                </a:solidFill>
                <a:ea typeface="Calibri" panose="020F0502020204030204" pitchFamily="34" charset="0"/>
              </a:rPr>
              <a:t>Yellow Book 1999 Revision</a:t>
            </a:r>
            <a:r>
              <a:rPr lang="tr-TR" sz="2400" u="sng" dirty="0">
                <a:solidFill>
                  <a:schemeClr val="bg1"/>
                </a:solidFill>
                <a:ea typeface="Calibri" panose="020F0502020204030204" pitchFamily="34" charset="0"/>
              </a:rPr>
              <a:t>:</a:t>
            </a:r>
            <a:r>
              <a:rPr lang="tr-TR" sz="2400" dirty="0">
                <a:solidFill>
                  <a:schemeClr val="bg1"/>
                </a:solidFill>
                <a:ea typeface="Calibri" panose="020F0502020204030204" pitchFamily="34" charset="0"/>
              </a:rPr>
              <a:t> </a:t>
            </a:r>
            <a:r>
              <a:rPr lang="en-GB" sz="2400" i="1" dirty="0">
                <a:solidFill>
                  <a:schemeClr val="bg1"/>
                </a:solidFill>
                <a:effectLst/>
                <a:ea typeface="Calibri" panose="020F0502020204030204" pitchFamily="34" charset="0"/>
              </a:rPr>
              <a:t>“</a:t>
            </a:r>
            <a:r>
              <a:rPr lang="tr-TR" sz="2400" i="1" dirty="0">
                <a:solidFill>
                  <a:schemeClr val="bg1"/>
                </a:solidFill>
                <a:ea typeface="Calibri" panose="020F0502020204030204" pitchFamily="34" charset="0"/>
              </a:rPr>
              <a:t>d</a:t>
            </a:r>
            <a:r>
              <a:rPr lang="en-GB" sz="2400" i="1" dirty="0" err="1">
                <a:solidFill>
                  <a:schemeClr val="bg1"/>
                </a:solidFill>
                <a:effectLst/>
                <a:ea typeface="Calibri" panose="020F0502020204030204" pitchFamily="34" charset="0"/>
              </a:rPr>
              <a:t>esign</a:t>
            </a:r>
            <a:r>
              <a:rPr lang="en-GB" sz="2400" i="1" dirty="0">
                <a:solidFill>
                  <a:schemeClr val="bg1"/>
                </a:solidFill>
                <a:effectLst/>
                <a:ea typeface="Calibri" panose="020F0502020204030204" pitchFamily="34" charset="0"/>
              </a:rPr>
              <a:t> of any part of the Works by the Employer's Personnel or by others for whom the Employer is responsible, if any” </a:t>
            </a:r>
            <a:r>
              <a:rPr lang="tr-TR" sz="2400" i="1" dirty="0">
                <a:solidFill>
                  <a:schemeClr val="bg1"/>
                </a:solidFill>
                <a:effectLst/>
                <a:ea typeface="Calibri" panose="020F0502020204030204" pitchFamily="34" charset="0"/>
              </a:rPr>
              <a:t> </a:t>
            </a:r>
            <a:r>
              <a:rPr lang="tr-TR" sz="2400" dirty="0">
                <a:solidFill>
                  <a:schemeClr val="bg1"/>
                </a:solidFill>
                <a:effectLst/>
                <a:ea typeface="Calibri" panose="020F0502020204030204" pitchFamily="34" charset="0"/>
              </a:rPr>
              <a:t>is </a:t>
            </a:r>
            <a:r>
              <a:rPr lang="tr-TR" sz="2400" dirty="0" err="1">
                <a:solidFill>
                  <a:schemeClr val="bg1"/>
                </a:solidFill>
                <a:effectLst/>
                <a:ea typeface="Calibri" panose="020F0502020204030204" pitchFamily="34" charset="0"/>
              </a:rPr>
              <a:t>deemed</a:t>
            </a:r>
            <a:r>
              <a:rPr lang="tr-TR" sz="2400" dirty="0">
                <a:solidFill>
                  <a:schemeClr val="bg1"/>
                </a:solidFill>
                <a:effectLst/>
                <a:ea typeface="Calibri" panose="020F0502020204030204" pitchFamily="34" charset="0"/>
              </a:rPr>
              <a:t> a risk </a:t>
            </a:r>
            <a:r>
              <a:rPr lang="tr-TR" sz="2400" dirty="0" err="1">
                <a:solidFill>
                  <a:schemeClr val="bg1"/>
                </a:solidFill>
                <a:effectLst/>
                <a:ea typeface="Calibri" panose="020F0502020204030204" pitchFamily="34" charset="0"/>
              </a:rPr>
              <a:t>item</a:t>
            </a:r>
            <a:r>
              <a:rPr lang="tr-TR" sz="2400" dirty="0">
                <a:solidFill>
                  <a:schemeClr val="bg1"/>
                </a:solidFill>
                <a:effectLst/>
                <a:ea typeface="Calibri" panose="020F0502020204030204" pitchFamily="34" charset="0"/>
              </a:rPr>
              <a:t> </a:t>
            </a:r>
            <a:r>
              <a:rPr lang="tr-TR" sz="2400" dirty="0" err="1">
                <a:solidFill>
                  <a:schemeClr val="bg1"/>
                </a:solidFill>
                <a:effectLst/>
                <a:ea typeface="Calibri" panose="020F0502020204030204" pitchFamily="34" charset="0"/>
              </a:rPr>
              <a:t>pursuant</a:t>
            </a:r>
            <a:r>
              <a:rPr lang="tr-TR" sz="2400" dirty="0">
                <a:solidFill>
                  <a:schemeClr val="bg1"/>
                </a:solidFill>
                <a:effectLst/>
                <a:ea typeface="Calibri" panose="020F0502020204030204" pitchFamily="34" charset="0"/>
              </a:rPr>
              <a:t> </a:t>
            </a:r>
            <a:r>
              <a:rPr lang="tr-TR" sz="2400" dirty="0" err="1">
                <a:solidFill>
                  <a:schemeClr val="bg1"/>
                </a:solidFill>
                <a:effectLst/>
                <a:ea typeface="Calibri" panose="020F0502020204030204" pitchFamily="34" charset="0"/>
              </a:rPr>
              <a:t>to</a:t>
            </a:r>
            <a:r>
              <a:rPr lang="tr-TR" sz="2400" dirty="0">
                <a:solidFill>
                  <a:schemeClr val="bg1"/>
                </a:solidFill>
                <a:effectLst/>
                <a:ea typeface="Calibri" panose="020F0502020204030204" pitchFamily="34" charset="0"/>
              </a:rPr>
              <a:t> </a:t>
            </a:r>
            <a:r>
              <a:rPr lang="en-GB" sz="2400" dirty="0">
                <a:solidFill>
                  <a:schemeClr val="bg1"/>
                </a:solidFill>
                <a:ea typeface="Calibri" panose="020F0502020204030204" pitchFamily="34" charset="0"/>
              </a:rPr>
              <a:t>Sub-Clause 17.3</a:t>
            </a:r>
            <a:r>
              <a:rPr lang="tr-TR" sz="2400" dirty="0">
                <a:solidFill>
                  <a:schemeClr val="bg1"/>
                </a:solidFill>
                <a:ea typeface="Calibri" panose="020F0502020204030204" pitchFamily="34" charset="0"/>
              </a:rPr>
              <a:t> (g)</a:t>
            </a:r>
            <a:r>
              <a:rPr lang="en-GB" sz="2400" dirty="0">
                <a:solidFill>
                  <a:schemeClr val="bg1"/>
                </a:solidFill>
                <a:ea typeface="Calibri" panose="020F0502020204030204" pitchFamily="34" charset="0"/>
              </a:rPr>
              <a:t> [</a:t>
            </a:r>
            <a:r>
              <a:rPr lang="en-GB" sz="2400" i="1" dirty="0">
                <a:solidFill>
                  <a:schemeClr val="bg1"/>
                </a:solidFill>
                <a:ea typeface="Calibri" panose="020F0502020204030204" pitchFamily="34" charset="0"/>
              </a:rPr>
              <a:t>Employer’s Risks</a:t>
            </a:r>
            <a:r>
              <a:rPr lang="en-GB" sz="2400" dirty="0">
                <a:solidFill>
                  <a:schemeClr val="bg1"/>
                </a:solidFill>
                <a:ea typeface="Calibri" panose="020F0502020204030204" pitchFamily="34" charset="0"/>
              </a:rPr>
              <a:t>]</a:t>
            </a:r>
            <a:r>
              <a:rPr lang="tr-TR" sz="2400" dirty="0">
                <a:solidFill>
                  <a:schemeClr val="bg1"/>
                </a:solidFill>
                <a:ea typeface="Calibri" panose="020F0502020204030204" pitchFamily="34" charset="0"/>
              </a:rPr>
              <a:t>.</a:t>
            </a:r>
          </a:p>
          <a:p>
            <a:pPr lvl="2" algn="just">
              <a:lnSpc>
                <a:spcPct val="110000"/>
              </a:lnSpc>
            </a:pPr>
            <a:endParaRPr lang="tr-TR" sz="700" i="1" dirty="0">
              <a:solidFill>
                <a:schemeClr val="bg1"/>
              </a:solidFill>
              <a:effectLst/>
              <a:ea typeface="Calibri" panose="020F0502020204030204" pitchFamily="34" charset="0"/>
            </a:endParaRPr>
          </a:p>
          <a:p>
            <a:pPr algn="just">
              <a:lnSpc>
                <a:spcPct val="110000"/>
              </a:lnSpc>
            </a:pPr>
            <a:r>
              <a:rPr lang="en-GB" sz="2400" u="sng" dirty="0">
                <a:solidFill>
                  <a:schemeClr val="bg1"/>
                </a:solidFill>
                <a:effectLst/>
                <a:ea typeface="Calibri" panose="020F0502020204030204" pitchFamily="34" charset="0"/>
              </a:rPr>
              <a:t>Silver Book 1999 Revision</a:t>
            </a:r>
            <a:r>
              <a:rPr lang="tr-TR" sz="2400" u="sng" dirty="0">
                <a:solidFill>
                  <a:schemeClr val="bg1"/>
                </a:solidFill>
                <a:effectLst/>
                <a:ea typeface="Calibri" panose="020F0502020204030204" pitchFamily="34" charset="0"/>
              </a:rPr>
              <a:t>:</a:t>
            </a:r>
            <a:r>
              <a:rPr lang="tr-TR" sz="2400" dirty="0">
                <a:solidFill>
                  <a:schemeClr val="bg1"/>
                </a:solidFill>
                <a:effectLst/>
                <a:ea typeface="Calibri" panose="020F0502020204030204" pitchFamily="34" charset="0"/>
              </a:rPr>
              <a:t> No </a:t>
            </a:r>
            <a:r>
              <a:rPr lang="en-GB" sz="2400" dirty="0">
                <a:solidFill>
                  <a:schemeClr val="bg1"/>
                </a:solidFill>
                <a:effectLst/>
                <a:ea typeface="Calibri" panose="020F0502020204030204" pitchFamily="34" charset="0"/>
              </a:rPr>
              <a:t>mention </a:t>
            </a:r>
            <a:r>
              <a:rPr lang="tr-TR" sz="2400" dirty="0">
                <a:solidFill>
                  <a:schemeClr val="bg1"/>
                </a:solidFill>
                <a:effectLst/>
                <a:ea typeface="Calibri" panose="020F0502020204030204" pitchFamily="34" charset="0"/>
              </a:rPr>
              <a:t>of </a:t>
            </a:r>
            <a:r>
              <a:rPr lang="en-GB" sz="2400" dirty="0">
                <a:solidFill>
                  <a:schemeClr val="bg1"/>
                </a:solidFill>
                <a:effectLst/>
                <a:ea typeface="Calibri" panose="020F0502020204030204" pitchFamily="34" charset="0"/>
              </a:rPr>
              <a:t>such incident as a risk item under the Employer’s liability area. </a:t>
            </a:r>
            <a:endParaRPr lang="tr-TR" sz="2400" dirty="0">
              <a:solidFill>
                <a:schemeClr val="bg1"/>
              </a:solidFill>
              <a:effectLst/>
              <a:ea typeface="Calibri" panose="020F0502020204030204" pitchFamily="34" charset="0"/>
            </a:endParaRPr>
          </a:p>
          <a:p>
            <a:pPr marL="800100" lvl="1" indent="-342900" algn="just">
              <a:lnSpc>
                <a:spcPct val="110000"/>
              </a:lnSpc>
              <a:buClr>
                <a:schemeClr val="bg1"/>
              </a:buClr>
              <a:buFont typeface="Wingdings" panose="05000000000000000000" pitchFamily="2" charset="2"/>
              <a:buChar char="§"/>
            </a:pPr>
            <a:r>
              <a:rPr lang="tr-TR" sz="2300" dirty="0" err="1">
                <a:solidFill>
                  <a:schemeClr val="bg1"/>
                </a:solidFill>
              </a:rPr>
              <a:t>Turnkey</a:t>
            </a:r>
            <a:r>
              <a:rPr lang="tr-TR" sz="2300" dirty="0">
                <a:solidFill>
                  <a:schemeClr val="bg1"/>
                </a:solidFill>
              </a:rPr>
              <a:t> </a:t>
            </a:r>
            <a:r>
              <a:rPr lang="tr-TR" sz="2300" dirty="0" err="1">
                <a:solidFill>
                  <a:schemeClr val="bg1"/>
                </a:solidFill>
              </a:rPr>
              <a:t>contract</a:t>
            </a:r>
            <a:r>
              <a:rPr lang="tr-TR" sz="2300" dirty="0">
                <a:solidFill>
                  <a:schemeClr val="bg1"/>
                </a:solidFill>
              </a:rPr>
              <a:t> </a:t>
            </a:r>
            <a:r>
              <a:rPr lang="tr-TR" sz="2300" dirty="0" err="1">
                <a:solidFill>
                  <a:schemeClr val="bg1"/>
                </a:solidFill>
              </a:rPr>
              <a:t>logic</a:t>
            </a:r>
            <a:endParaRPr lang="tr-TR" sz="2300" dirty="0">
              <a:solidFill>
                <a:schemeClr val="bg1"/>
              </a:solidFill>
            </a:endParaRPr>
          </a:p>
          <a:p>
            <a:pPr marL="800100" lvl="1" indent="-342900" algn="just">
              <a:lnSpc>
                <a:spcPct val="110000"/>
              </a:lnSpc>
              <a:buClr>
                <a:schemeClr val="bg1"/>
              </a:buClr>
              <a:buFont typeface="Wingdings" panose="05000000000000000000" pitchFamily="2" charset="2"/>
              <a:buChar char="§"/>
            </a:pPr>
            <a:r>
              <a:rPr lang="en-US" sz="2300" dirty="0">
                <a:solidFill>
                  <a:schemeClr val="bg1"/>
                </a:solidFill>
              </a:rPr>
              <a:t>Sub-Clause 17.2 [</a:t>
            </a:r>
            <a:r>
              <a:rPr lang="en-US" sz="2300" i="1" dirty="0">
                <a:solidFill>
                  <a:schemeClr val="bg1"/>
                </a:solidFill>
              </a:rPr>
              <a:t>Contractor’s Care of Works</a:t>
            </a:r>
            <a:r>
              <a:rPr lang="en-US" sz="2300" dirty="0">
                <a:solidFill>
                  <a:schemeClr val="bg1"/>
                </a:solidFill>
              </a:rPr>
              <a:t>] </a:t>
            </a:r>
            <a:r>
              <a:rPr lang="tr-TR" sz="2300" dirty="0">
                <a:solidFill>
                  <a:schemeClr val="bg1"/>
                </a:solidFill>
              </a:rPr>
              <a:t>&amp; </a:t>
            </a:r>
            <a:r>
              <a:rPr lang="en-US" sz="2300" dirty="0">
                <a:solidFill>
                  <a:schemeClr val="bg1"/>
                </a:solidFill>
              </a:rPr>
              <a:t>Sub-Clause 17.3 [</a:t>
            </a:r>
            <a:r>
              <a:rPr lang="en-US" sz="2300" i="1" dirty="0">
                <a:solidFill>
                  <a:schemeClr val="bg1"/>
                </a:solidFill>
              </a:rPr>
              <a:t>Employer’s Risks</a:t>
            </a:r>
            <a:r>
              <a:rPr lang="en-US" sz="2300" dirty="0">
                <a:solidFill>
                  <a:schemeClr val="bg1"/>
                </a:solidFill>
              </a:rPr>
              <a:t>]</a:t>
            </a:r>
            <a:endParaRPr lang="tr-TR" sz="2300" dirty="0">
              <a:solidFill>
                <a:schemeClr val="bg1"/>
              </a:solidFill>
            </a:endParaRPr>
          </a:p>
          <a:p>
            <a:endParaRPr lang="en-TR" sz="20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10627"/>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891167"/>
            <a:ext cx="5592663" cy="438430"/>
          </a:xfrm>
          <a:prstGeom prst="rect">
            <a:avLst/>
          </a:prstGeom>
        </p:spPr>
      </p:pic>
    </p:spTree>
    <p:extLst>
      <p:ext uri="{BB962C8B-B14F-4D97-AF65-F5344CB8AC3E}">
        <p14:creationId xmlns:p14="http://schemas.microsoft.com/office/powerpoint/2010/main" val="153811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BC785D5-2DF6-9C3A-2855-5E7BC4DBC725}"/>
              </a:ext>
            </a:extLst>
          </p:cNvPr>
          <p:cNvSpPr txBox="1">
            <a:spLocks/>
          </p:cNvSpPr>
          <p:nvPr/>
        </p:nvSpPr>
        <p:spPr>
          <a:xfrm>
            <a:off x="1016792" y="2906485"/>
            <a:ext cx="10158414" cy="3712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2800" b="1" dirty="0" err="1">
                <a:solidFill>
                  <a:srgbClr val="002060"/>
                </a:solidFill>
              </a:rPr>
              <a:t>Would</a:t>
            </a:r>
            <a:r>
              <a:rPr lang="en-US" sz="2800" b="1" dirty="0">
                <a:solidFill>
                  <a:srgbClr val="002060"/>
                </a:solidFill>
              </a:rPr>
              <a:t> the Contractor be liable </a:t>
            </a:r>
            <a:br>
              <a:rPr lang="tr-TR" sz="2800" b="1" dirty="0">
                <a:solidFill>
                  <a:srgbClr val="002060"/>
                </a:solidFill>
              </a:rPr>
            </a:br>
            <a:r>
              <a:rPr lang="en-US" sz="2800" b="1" dirty="0">
                <a:solidFill>
                  <a:srgbClr val="002060"/>
                </a:solidFill>
              </a:rPr>
              <a:t>for the design prepared by the Employer</a:t>
            </a:r>
            <a:r>
              <a:rPr lang="tr-TR" sz="2800" b="1" dirty="0">
                <a:solidFill>
                  <a:srgbClr val="002060"/>
                </a:solidFill>
              </a:rPr>
              <a:t>?</a:t>
            </a:r>
            <a:r>
              <a:rPr lang="en-US" sz="2800" b="1" dirty="0">
                <a:solidFill>
                  <a:srgbClr val="002060"/>
                </a:solidFill>
              </a:rPr>
              <a:t> </a:t>
            </a:r>
            <a:endParaRPr lang="tr-TR" sz="2800" b="1" dirty="0">
              <a:solidFill>
                <a:srgbClr val="002060"/>
              </a:solidFill>
            </a:endParaRPr>
          </a:p>
          <a:p>
            <a:pPr lvl="2" algn="just"/>
            <a:endParaRPr lang="tr-TR" sz="1050" dirty="0"/>
          </a:p>
          <a:p>
            <a:pPr lvl="2" algn="just"/>
            <a:endParaRPr lang="tr-TR" sz="1050" dirty="0"/>
          </a:p>
          <a:p>
            <a:pPr algn="just">
              <a:lnSpc>
                <a:spcPct val="110000"/>
              </a:lnSpc>
            </a:pPr>
            <a:r>
              <a:rPr lang="en-US" dirty="0">
                <a:solidFill>
                  <a:schemeClr val="bg1"/>
                </a:solidFill>
              </a:rPr>
              <a:t>2017 Revision </a:t>
            </a:r>
            <a:r>
              <a:rPr lang="en-US" dirty="0" err="1">
                <a:solidFill>
                  <a:schemeClr val="bg1"/>
                </a:solidFill>
              </a:rPr>
              <a:t>includ</a:t>
            </a:r>
            <a:r>
              <a:rPr lang="tr-TR" dirty="0" err="1">
                <a:solidFill>
                  <a:schemeClr val="bg1"/>
                </a:solidFill>
              </a:rPr>
              <a:t>ed</a:t>
            </a:r>
            <a:r>
              <a:rPr lang="tr-TR" dirty="0">
                <a:solidFill>
                  <a:schemeClr val="bg1"/>
                </a:solidFill>
              </a:rPr>
              <a:t> </a:t>
            </a:r>
            <a:r>
              <a:rPr lang="tr-TR" dirty="0" err="1">
                <a:solidFill>
                  <a:schemeClr val="bg1"/>
                </a:solidFill>
              </a:rPr>
              <a:t>th</a:t>
            </a:r>
            <a:r>
              <a:rPr lang="en-US" dirty="0">
                <a:solidFill>
                  <a:schemeClr val="bg1"/>
                </a:solidFill>
              </a:rPr>
              <a:t>e “</a:t>
            </a:r>
            <a:r>
              <a:rPr lang="en-US" b="1" i="1" dirty="0">
                <a:solidFill>
                  <a:schemeClr val="bg1"/>
                </a:solidFill>
              </a:rPr>
              <a:t>fault, error, defect or omission in any element of design of the Works by the Employer, other than design carried out by the Contractor in accordance with the Contractors’ obligations under the Contract</a:t>
            </a:r>
            <a:r>
              <a:rPr lang="en-US" dirty="0">
                <a:solidFill>
                  <a:schemeClr val="bg1"/>
                </a:solidFill>
              </a:rPr>
              <a:t>” </a:t>
            </a:r>
            <a:r>
              <a:rPr lang="tr-TR" dirty="0">
                <a:solidFill>
                  <a:schemeClr val="bg1"/>
                </a:solidFill>
              </a:rPr>
              <a:t>in</a:t>
            </a:r>
            <a:r>
              <a:rPr lang="en-US" dirty="0">
                <a:solidFill>
                  <a:schemeClr val="bg1"/>
                </a:solidFill>
              </a:rPr>
              <a:t> the exceptions </a:t>
            </a:r>
            <a:r>
              <a:rPr lang="tr-TR" dirty="0" err="1">
                <a:solidFill>
                  <a:schemeClr val="bg1"/>
                </a:solidFill>
              </a:rPr>
              <a:t>listed</a:t>
            </a:r>
            <a:r>
              <a:rPr lang="tr-TR" dirty="0">
                <a:solidFill>
                  <a:schemeClr val="bg1"/>
                </a:solidFill>
              </a:rPr>
              <a:t> </a:t>
            </a:r>
            <a:r>
              <a:rPr lang="en-US" dirty="0">
                <a:solidFill>
                  <a:schemeClr val="bg1"/>
                </a:solidFill>
              </a:rPr>
              <a:t>under Sub-Clause 17.2 [</a:t>
            </a:r>
            <a:r>
              <a:rPr lang="en-US" i="1" dirty="0">
                <a:solidFill>
                  <a:schemeClr val="bg1"/>
                </a:solidFill>
              </a:rPr>
              <a:t>Liability for Care of the Works</a:t>
            </a:r>
            <a:r>
              <a:rPr lang="en-US" dirty="0">
                <a:solidFill>
                  <a:schemeClr val="bg1"/>
                </a:solidFill>
              </a:rPr>
              <a:t>]. </a:t>
            </a:r>
            <a:endParaRPr lang="tr-TR" dirty="0">
              <a:solidFill>
                <a:schemeClr val="bg1"/>
              </a:solidFill>
            </a:endParaRPr>
          </a:p>
        </p:txBody>
      </p:sp>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10627"/>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891167"/>
            <a:ext cx="5592663" cy="438430"/>
          </a:xfrm>
          <a:prstGeom prst="rect">
            <a:avLst/>
          </a:prstGeom>
        </p:spPr>
      </p:pic>
    </p:spTree>
    <p:extLst>
      <p:ext uri="{BB962C8B-B14F-4D97-AF65-F5344CB8AC3E}">
        <p14:creationId xmlns:p14="http://schemas.microsoft.com/office/powerpoint/2010/main" val="96927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1087770" y="601175"/>
            <a:ext cx="10258816" cy="5035538"/>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087770" y="645016"/>
            <a:ext cx="10177396" cy="50355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tr-TR" sz="2800" b="1" dirty="0" err="1">
                <a:solidFill>
                  <a:srgbClr val="173454"/>
                </a:solidFill>
              </a:rPr>
              <a:t>Currently</a:t>
            </a:r>
            <a:endParaRPr lang="tr-TR" sz="2800" b="1" dirty="0">
              <a:solidFill>
                <a:srgbClr val="173454"/>
              </a:solidFill>
            </a:endParaRPr>
          </a:p>
          <a:p>
            <a:pPr algn="just">
              <a:lnSpc>
                <a:spcPct val="100000"/>
              </a:lnSpc>
            </a:pPr>
            <a:endParaRPr lang="tr-TR" sz="100" b="1" dirty="0">
              <a:solidFill>
                <a:srgbClr val="173454"/>
              </a:solidFill>
            </a:endParaRPr>
          </a:p>
          <a:p>
            <a:pPr algn="just">
              <a:lnSpc>
                <a:spcPct val="100000"/>
              </a:lnSpc>
            </a:pPr>
            <a:r>
              <a:rPr lang="en-US" dirty="0"/>
              <a:t>Sub-Clauses 10.2 [Taking Over of Parts of the Works] &amp; </a:t>
            </a:r>
            <a:r>
              <a:rPr lang="tr-TR" dirty="0"/>
              <a:t>17.2 [</a:t>
            </a:r>
            <a:r>
              <a:rPr lang="en-US" i="1" dirty="0"/>
              <a:t>Liability for Care of the Works</a:t>
            </a:r>
            <a:r>
              <a:rPr lang="tr-TR" dirty="0"/>
              <a:t>]</a:t>
            </a:r>
            <a:r>
              <a:rPr lang="en-US" dirty="0"/>
              <a:t>, as amended with 2017 Revision</a:t>
            </a:r>
            <a:r>
              <a:rPr lang="tr-TR" dirty="0"/>
              <a:t>:</a:t>
            </a:r>
          </a:p>
          <a:p>
            <a:pPr marL="800100" lvl="1" indent="-342900" algn="just">
              <a:buClr>
                <a:schemeClr val="tx1"/>
              </a:buClr>
              <a:buFont typeface="Arial" panose="020B0604020202020204" pitchFamily="34" charset="0"/>
              <a:buChar char="•"/>
            </a:pPr>
            <a:endParaRPr lang="tr-TR" sz="1200" dirty="0"/>
          </a:p>
          <a:p>
            <a:pPr marL="800100" lvl="1" indent="-342900" algn="just">
              <a:buClr>
                <a:schemeClr val="tx1"/>
              </a:buClr>
              <a:buFont typeface="Wingdings" panose="05000000000000000000" pitchFamily="2" charset="2"/>
              <a:buChar char="§"/>
            </a:pPr>
            <a:r>
              <a:rPr lang="en-US" sz="2400" dirty="0"/>
              <a:t>well balanced and adequate, concludes on liability fairly</a:t>
            </a:r>
            <a:endParaRPr lang="tr-TR" sz="2400" dirty="0"/>
          </a:p>
          <a:p>
            <a:pPr marL="800100" lvl="1" indent="-342900" algn="just">
              <a:buClr>
                <a:schemeClr val="tx1"/>
              </a:buClr>
              <a:buFont typeface="Wingdings" panose="05000000000000000000" pitchFamily="2" charset="2"/>
              <a:buChar char="§"/>
            </a:pPr>
            <a:r>
              <a:rPr lang="en-US" sz="2400" dirty="0"/>
              <a:t>in line with G</a:t>
            </a:r>
            <a:r>
              <a:rPr lang="tr-TR" sz="2400" dirty="0" err="1"/>
              <a:t>olden</a:t>
            </a:r>
            <a:r>
              <a:rPr lang="tr-TR" sz="2400" dirty="0"/>
              <a:t> </a:t>
            </a:r>
            <a:r>
              <a:rPr lang="en-US" sz="2400" dirty="0"/>
              <a:t>P</a:t>
            </a:r>
            <a:r>
              <a:rPr lang="tr-TR" sz="2400" dirty="0" err="1"/>
              <a:t>rinciple</a:t>
            </a:r>
            <a:r>
              <a:rPr lang="tr-TR" sz="2400" dirty="0"/>
              <a:t> </a:t>
            </a:r>
            <a:r>
              <a:rPr lang="en-US" sz="2400" dirty="0"/>
              <a:t>3</a:t>
            </a:r>
            <a:endParaRPr lang="tr-TR" sz="2400" dirty="0"/>
          </a:p>
          <a:p>
            <a:pPr marL="800100" lvl="1" indent="-342900" algn="just">
              <a:buClr>
                <a:schemeClr val="tx1"/>
              </a:buClr>
              <a:buFont typeface="Wingdings" panose="05000000000000000000" pitchFamily="2" charset="2"/>
              <a:buChar char="§"/>
            </a:pPr>
            <a:r>
              <a:rPr lang="en-US" sz="2400" dirty="0"/>
              <a:t>comply with common principle of law</a:t>
            </a:r>
            <a:r>
              <a:rPr lang="tr-TR" sz="2400" dirty="0"/>
              <a:t>:</a:t>
            </a:r>
            <a:r>
              <a:rPr lang="en-US" sz="2400" dirty="0"/>
              <a:t> “</a:t>
            </a:r>
            <a:r>
              <a:rPr lang="en-US" sz="2300" dirty="0"/>
              <a:t>no one can benefit from its own default”</a:t>
            </a:r>
          </a:p>
          <a:p>
            <a:pPr marL="800100" lvl="1" indent="-342900" algn="just">
              <a:buClr>
                <a:schemeClr val="tx1"/>
              </a:buClr>
              <a:buFont typeface="Wingdings" panose="05000000000000000000" pitchFamily="2" charset="2"/>
              <a:buChar char="§"/>
            </a:pPr>
            <a:r>
              <a:rPr lang="en-US" sz="2400" dirty="0"/>
              <a:t>worth to be reflected into </a:t>
            </a:r>
            <a:r>
              <a:rPr lang="tr-TR" sz="2400" dirty="0"/>
              <a:t>contracts subject to </a:t>
            </a:r>
            <a:r>
              <a:rPr lang="en-US" sz="2400" dirty="0"/>
              <a:t>Silver Book 1999 Revision</a:t>
            </a:r>
            <a:endParaRPr lang="tr-TR" sz="2400" dirty="0"/>
          </a:p>
          <a:p>
            <a:pPr marL="800100" lvl="1" indent="-342900" algn="just">
              <a:buClr>
                <a:schemeClr val="tx1"/>
              </a:buClr>
              <a:buFont typeface="Wingdings" panose="05000000000000000000" pitchFamily="2" charset="2"/>
              <a:buChar char="§"/>
            </a:pPr>
            <a:r>
              <a:rPr lang="tr-TR" sz="2400" dirty="0"/>
              <a:t>s</a:t>
            </a:r>
            <a:r>
              <a:rPr lang="en-GB" sz="2400" dirty="0" err="1"/>
              <a:t>erve</a:t>
            </a:r>
            <a:r>
              <a:rPr lang="tr-TR" sz="2400" dirty="0"/>
              <a:t>s</a:t>
            </a:r>
            <a:r>
              <a:rPr lang="en-GB" sz="2400" dirty="0"/>
              <a:t> as an interpretative guide to adjudicators and arbitrators in resolution of disputes arising out of 1999 Revision bearing the original </a:t>
            </a:r>
            <a:r>
              <a:rPr lang="en-GB" sz="2400" dirty="0" err="1"/>
              <a:t>wordin</a:t>
            </a:r>
            <a:r>
              <a:rPr lang="tr-TR" sz="2400" dirty="0"/>
              <a:t>g.</a:t>
            </a:r>
          </a:p>
          <a:p>
            <a:pPr algn="just">
              <a:lnSpc>
                <a:spcPct val="100000"/>
              </a:lnSpc>
            </a:pPr>
            <a:endParaRPr lang="tr-TR" spc="10" dirty="0"/>
          </a:p>
        </p:txBody>
      </p:sp>
    </p:spTree>
    <p:extLst>
      <p:ext uri="{BB962C8B-B14F-4D97-AF65-F5344CB8AC3E}">
        <p14:creationId xmlns:p14="http://schemas.microsoft.com/office/powerpoint/2010/main" val="39012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9B3BA4-9DE3-571F-1ACE-44B51C562F20}"/>
              </a:ext>
            </a:extLst>
          </p:cNvPr>
          <p:cNvSpPr txBox="1">
            <a:spLocks/>
          </p:cNvSpPr>
          <p:nvPr/>
        </p:nvSpPr>
        <p:spPr>
          <a:xfrm>
            <a:off x="1511737" y="3719866"/>
            <a:ext cx="9168526" cy="29204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dirty="0">
                <a:solidFill>
                  <a:schemeClr val="bg1"/>
                </a:solidFill>
              </a:rPr>
              <a:t>Sub-Clause 13.2 [</a:t>
            </a:r>
            <a:r>
              <a:rPr lang="en-US" i="1" dirty="0">
                <a:solidFill>
                  <a:schemeClr val="bg1"/>
                </a:solidFill>
              </a:rPr>
              <a:t>Value Engineering</a:t>
            </a:r>
            <a:r>
              <a:rPr lang="en-US" dirty="0">
                <a:solidFill>
                  <a:schemeClr val="bg1"/>
                </a:solidFill>
              </a:rPr>
              <a:t>]</a:t>
            </a:r>
            <a:r>
              <a:rPr lang="tr-TR" dirty="0">
                <a:solidFill>
                  <a:schemeClr val="bg1"/>
                </a:solidFill>
              </a:rPr>
              <a:t>:</a:t>
            </a:r>
            <a:r>
              <a:rPr lang="en-US" dirty="0">
                <a:solidFill>
                  <a:schemeClr val="bg1"/>
                </a:solidFill>
              </a:rPr>
              <a:t> </a:t>
            </a:r>
            <a:r>
              <a:rPr lang="tr-TR" dirty="0">
                <a:solidFill>
                  <a:schemeClr val="bg1"/>
                </a:solidFill>
              </a:rPr>
              <a:t>T</a:t>
            </a:r>
            <a:r>
              <a:rPr lang="en-US" dirty="0">
                <a:solidFill>
                  <a:schemeClr val="bg1"/>
                </a:solidFill>
              </a:rPr>
              <a:t>he Contractor may, at any time, submit a written proposal to the Engineer for the benefit of the project and the Employer. </a:t>
            </a:r>
            <a:endParaRPr lang="tr-TR" dirty="0">
              <a:solidFill>
                <a:schemeClr val="bg1"/>
              </a:solidFill>
            </a:endParaRPr>
          </a:p>
          <a:p>
            <a:pPr marL="800100" lvl="1" indent="-342900" algn="just">
              <a:lnSpc>
                <a:spcPct val="100000"/>
              </a:lnSpc>
              <a:buClr>
                <a:schemeClr val="bg1"/>
              </a:buClr>
              <a:buFont typeface="Wingdings" panose="05000000000000000000" pitchFamily="2" charset="2"/>
              <a:buChar char="§"/>
            </a:pPr>
            <a:endParaRPr lang="tr-TR" sz="700" dirty="0">
              <a:solidFill>
                <a:schemeClr val="bg1"/>
              </a:solidFill>
            </a:endParaRPr>
          </a:p>
          <a:p>
            <a:pPr marL="800100" lvl="1" indent="-342900" algn="just">
              <a:lnSpc>
                <a:spcPct val="100000"/>
              </a:lnSpc>
              <a:buClr>
                <a:schemeClr val="bg1"/>
              </a:buClr>
              <a:buFont typeface="Wingdings" panose="05000000000000000000" pitchFamily="2" charset="2"/>
              <a:buChar char="§"/>
            </a:pPr>
            <a:r>
              <a:rPr lang="en-US" sz="2400" dirty="0">
                <a:solidFill>
                  <a:schemeClr val="bg1"/>
                </a:solidFill>
              </a:rPr>
              <a:t>the Engineer </a:t>
            </a:r>
            <a:r>
              <a:rPr lang="tr-TR" sz="2400" dirty="0" err="1">
                <a:solidFill>
                  <a:schemeClr val="bg1"/>
                </a:solidFill>
              </a:rPr>
              <a:t>shall</a:t>
            </a:r>
            <a:r>
              <a:rPr lang="tr-TR" sz="2400" dirty="0">
                <a:solidFill>
                  <a:schemeClr val="bg1"/>
                </a:solidFill>
              </a:rPr>
              <a:t> </a:t>
            </a:r>
            <a:r>
              <a:rPr lang="en-US" sz="2400" dirty="0">
                <a:solidFill>
                  <a:schemeClr val="bg1"/>
                </a:solidFill>
              </a:rPr>
              <a:t>respond </a:t>
            </a:r>
            <a:r>
              <a:rPr lang="tr-TR" sz="2400" dirty="0">
                <a:solidFill>
                  <a:schemeClr val="bg1"/>
                </a:solidFill>
              </a:rPr>
              <a:t>«</a:t>
            </a:r>
            <a:r>
              <a:rPr lang="en-US" sz="2400" i="1" dirty="0">
                <a:solidFill>
                  <a:schemeClr val="bg1"/>
                </a:solidFill>
              </a:rPr>
              <a:t>as soon as practicable</a:t>
            </a:r>
            <a:r>
              <a:rPr lang="tr-TR" sz="2400" dirty="0">
                <a:solidFill>
                  <a:schemeClr val="bg1"/>
                </a:solidFill>
              </a:rPr>
              <a:t>»</a:t>
            </a:r>
            <a:r>
              <a:rPr lang="en-US" sz="2400" dirty="0">
                <a:solidFill>
                  <a:schemeClr val="bg1"/>
                </a:solidFill>
              </a:rPr>
              <a:t> </a:t>
            </a:r>
            <a:endParaRPr lang="tr-TR" sz="2400" dirty="0">
              <a:solidFill>
                <a:schemeClr val="bg1"/>
              </a:solidFill>
            </a:endParaRPr>
          </a:p>
          <a:p>
            <a:pPr marL="800100" lvl="1" indent="-342900" algn="just">
              <a:lnSpc>
                <a:spcPct val="100000"/>
              </a:lnSpc>
              <a:buClr>
                <a:schemeClr val="bg1"/>
              </a:buClr>
              <a:buFont typeface="Wingdings" panose="05000000000000000000" pitchFamily="2" charset="2"/>
              <a:buChar char="§"/>
            </a:pPr>
            <a:r>
              <a:rPr lang="en-US" sz="2400" dirty="0">
                <a:solidFill>
                  <a:schemeClr val="bg1"/>
                </a:solidFill>
              </a:rPr>
              <a:t>the Contractor shall not delay Works while waiting a response </a:t>
            </a:r>
            <a:endParaRPr lang="tr-TR" sz="2400" dirty="0">
              <a:solidFill>
                <a:schemeClr val="bg1"/>
              </a:solidFill>
            </a:endParaRPr>
          </a:p>
          <a:p>
            <a:pPr marL="800100" lvl="1" indent="-342900" algn="just">
              <a:lnSpc>
                <a:spcPct val="100000"/>
              </a:lnSpc>
              <a:buClr>
                <a:schemeClr val="bg1"/>
              </a:buClr>
              <a:buFont typeface="Wingdings" panose="05000000000000000000" pitchFamily="2" charset="2"/>
              <a:buChar char="§"/>
            </a:pPr>
            <a:r>
              <a:rPr lang="tr-TR" sz="2400" dirty="0">
                <a:solidFill>
                  <a:schemeClr val="bg1"/>
                </a:solidFill>
              </a:rPr>
              <a:t>n</a:t>
            </a:r>
            <a:r>
              <a:rPr lang="en-US" sz="2400" dirty="0">
                <a:solidFill>
                  <a:schemeClr val="bg1"/>
                </a:solidFill>
              </a:rPr>
              <a:t>o</a:t>
            </a:r>
            <a:r>
              <a:rPr lang="tr-TR" sz="2400" dirty="0">
                <a:solidFill>
                  <a:schemeClr val="bg1"/>
                </a:solidFill>
              </a:rPr>
              <a:t> </a:t>
            </a:r>
            <a:r>
              <a:rPr lang="en-US" sz="2400" dirty="0">
                <a:solidFill>
                  <a:schemeClr val="bg1"/>
                </a:solidFill>
              </a:rPr>
              <a:t>reference to </a:t>
            </a:r>
            <a:r>
              <a:rPr lang="tr-TR" sz="2400" dirty="0">
                <a:solidFill>
                  <a:schemeClr val="bg1"/>
                </a:solidFill>
              </a:rPr>
              <a:t>«</a:t>
            </a:r>
            <a:r>
              <a:rPr lang="en-US" sz="2400" dirty="0">
                <a:solidFill>
                  <a:schemeClr val="bg1"/>
                </a:solidFill>
              </a:rPr>
              <a:t>Review Period</a:t>
            </a:r>
            <a:r>
              <a:rPr lang="tr-TR" sz="2400" dirty="0">
                <a:solidFill>
                  <a:schemeClr val="bg1"/>
                </a:solidFill>
              </a:rPr>
              <a:t>»</a:t>
            </a: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
        <p:nvSpPr>
          <p:cNvPr id="2" name="Title 1">
            <a:extLst>
              <a:ext uri="{FF2B5EF4-FFF2-40B4-BE49-F238E27FC236}">
                <a16:creationId xmlns:a16="http://schemas.microsoft.com/office/drawing/2014/main" id="{CCCBB360-8E1E-6C8A-57CF-7F42D2956F95}"/>
              </a:ext>
            </a:extLst>
          </p:cNvPr>
          <p:cNvSpPr txBox="1">
            <a:spLocks/>
          </p:cNvSpPr>
          <p:nvPr/>
        </p:nvSpPr>
        <p:spPr>
          <a:xfrm>
            <a:off x="1828799" y="2600668"/>
            <a:ext cx="8534400" cy="77980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dirty="0">
                <a:solidFill>
                  <a:schemeClr val="bg1"/>
                </a:solidFill>
                <a:latin typeface="Arial" panose="020B0604020202020204" pitchFamily="34" charset="0"/>
                <a:cs typeface="Arial" panose="020B0604020202020204" pitchFamily="34" charset="0"/>
              </a:rPr>
              <a:t>Proposals for Value Engineering</a:t>
            </a:r>
            <a:endParaRPr lang="en-TR" sz="4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8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9B3BA4-9DE3-571F-1ACE-44B51C562F20}"/>
              </a:ext>
            </a:extLst>
          </p:cNvPr>
          <p:cNvSpPr txBox="1">
            <a:spLocks/>
          </p:cNvSpPr>
          <p:nvPr/>
        </p:nvSpPr>
        <p:spPr>
          <a:xfrm>
            <a:off x="1722270" y="3232038"/>
            <a:ext cx="8989274" cy="28857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sz="2800" dirty="0" err="1">
                <a:solidFill>
                  <a:schemeClr val="bg1"/>
                </a:solidFill>
              </a:rPr>
              <a:t>Deeming</a:t>
            </a:r>
            <a:r>
              <a:rPr lang="tr-TR" sz="2800" dirty="0">
                <a:solidFill>
                  <a:schemeClr val="bg1"/>
                </a:solidFill>
              </a:rPr>
              <a:t> </a:t>
            </a:r>
            <a:r>
              <a:rPr lang="tr-TR" sz="2800" dirty="0" err="1">
                <a:solidFill>
                  <a:schemeClr val="bg1"/>
                </a:solidFill>
              </a:rPr>
              <a:t>Provisions</a:t>
            </a:r>
            <a:r>
              <a:rPr lang="tr-TR" sz="2800" dirty="0">
                <a:solidFill>
                  <a:schemeClr val="bg1"/>
                </a:solidFill>
              </a:rPr>
              <a:t>:</a:t>
            </a:r>
          </a:p>
          <a:p>
            <a:pPr marL="800100" lvl="1" indent="-342900" algn="just">
              <a:buClr>
                <a:schemeClr val="bg1"/>
              </a:buClr>
              <a:buFont typeface="Arial" panose="020B0604020202020204" pitchFamily="34" charset="0"/>
              <a:buChar char="•"/>
            </a:pPr>
            <a:endParaRPr lang="tr-TR" sz="1100" dirty="0">
              <a:solidFill>
                <a:schemeClr val="bg1"/>
              </a:solidFill>
            </a:endParaRPr>
          </a:p>
          <a:p>
            <a:pPr marL="800100" lvl="1" indent="-342900" algn="just">
              <a:buClr>
                <a:schemeClr val="bg1"/>
              </a:buClr>
              <a:buFont typeface="Wingdings" panose="05000000000000000000" pitchFamily="2" charset="2"/>
              <a:buChar char="§"/>
            </a:pPr>
            <a:r>
              <a:rPr lang="en-US" sz="2800" dirty="0">
                <a:solidFill>
                  <a:schemeClr val="bg1"/>
                </a:solidFill>
              </a:rPr>
              <a:t>introduced with 2017 Revision</a:t>
            </a:r>
            <a:endParaRPr lang="tr-TR" sz="2800" dirty="0">
              <a:solidFill>
                <a:schemeClr val="bg1"/>
              </a:solidFill>
            </a:endParaRPr>
          </a:p>
          <a:p>
            <a:pPr marL="800100" lvl="1" indent="-342900" algn="just">
              <a:buClr>
                <a:schemeClr val="bg1"/>
              </a:buClr>
              <a:buFont typeface="Wingdings" panose="05000000000000000000" pitchFamily="2" charset="2"/>
              <a:buChar char="§"/>
            </a:pPr>
            <a:r>
              <a:rPr lang="tr-TR" sz="2800" dirty="0" err="1">
                <a:solidFill>
                  <a:schemeClr val="bg1"/>
                </a:solidFill>
              </a:rPr>
              <a:t>solution</a:t>
            </a:r>
            <a:r>
              <a:rPr lang="tr-TR" sz="2800" dirty="0">
                <a:solidFill>
                  <a:schemeClr val="bg1"/>
                </a:solidFill>
              </a:rPr>
              <a:t> </a:t>
            </a:r>
            <a:r>
              <a:rPr lang="tr-TR" sz="2800" dirty="0" err="1">
                <a:solidFill>
                  <a:schemeClr val="bg1"/>
                </a:solidFill>
              </a:rPr>
              <a:t>to</a:t>
            </a:r>
            <a:r>
              <a:rPr lang="tr-TR" sz="2800" dirty="0">
                <a:solidFill>
                  <a:schemeClr val="bg1"/>
                </a:solidFill>
              </a:rPr>
              <a:t> </a:t>
            </a:r>
            <a:r>
              <a:rPr lang="en-US" sz="2800" dirty="0">
                <a:solidFill>
                  <a:schemeClr val="bg1"/>
                </a:solidFill>
              </a:rPr>
              <a:t>the Engineer’s silence</a:t>
            </a:r>
            <a:r>
              <a:rPr lang="tr-TR" sz="2800" dirty="0">
                <a:solidFill>
                  <a:schemeClr val="bg1"/>
                </a:solidFill>
              </a:rPr>
              <a:t> </a:t>
            </a:r>
            <a:r>
              <a:rPr lang="en-US" sz="2800" dirty="0">
                <a:solidFill>
                  <a:schemeClr val="bg1"/>
                </a:solidFill>
              </a:rPr>
              <a:t>to protect the Contractor from waiting for an indefinite period of time</a:t>
            </a:r>
            <a:endParaRPr lang="tr-TR" sz="2800" dirty="0">
              <a:solidFill>
                <a:schemeClr val="bg1"/>
              </a:solidFill>
            </a:endParaRPr>
          </a:p>
          <a:p>
            <a:pPr marL="800100" lvl="1" indent="-342900" algn="just">
              <a:buClr>
                <a:schemeClr val="bg1"/>
              </a:buClr>
              <a:buFont typeface="Wingdings" panose="05000000000000000000" pitchFamily="2" charset="2"/>
              <a:buChar char="§"/>
            </a:pPr>
            <a:r>
              <a:rPr lang="en-US" sz="2800" dirty="0">
                <a:solidFill>
                  <a:schemeClr val="bg1"/>
                </a:solidFill>
              </a:rPr>
              <a:t>“Review Period”</a:t>
            </a:r>
            <a:r>
              <a:rPr lang="tr-TR" sz="2800" dirty="0">
                <a:solidFill>
                  <a:schemeClr val="bg1"/>
                </a:solidFill>
              </a:rPr>
              <a:t> &amp; </a:t>
            </a:r>
            <a:r>
              <a:rPr lang="en-US" sz="2800" dirty="0">
                <a:solidFill>
                  <a:schemeClr val="bg1"/>
                </a:solidFill>
              </a:rPr>
              <a:t>“No-objection” </a:t>
            </a:r>
            <a:endParaRPr lang="tr-TR" sz="2800" dirty="0">
              <a:solidFill>
                <a:schemeClr val="bg1"/>
              </a:solidFill>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381534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9877</TotalTime>
  <Words>1141</Words>
  <Application>Microsoft Office PowerPoint</Application>
  <PresentationFormat>Widescreen</PresentationFormat>
  <Paragraphs>104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Wingdings</vt:lpstr>
      <vt:lpstr>Wingdings 2</vt:lpstr>
      <vt:lpstr>Office Theme</vt:lpstr>
      <vt:lpstr>Moving Forward With  FIDIC Suite of Contracts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Serkan Kutluk</dc:creator>
  <cp:lastModifiedBy>Bilge Müftüoğlu</cp:lastModifiedBy>
  <cp:revision>99</cp:revision>
  <dcterms:created xsi:type="dcterms:W3CDTF">2023-08-28T12:48:48Z</dcterms:created>
  <dcterms:modified xsi:type="dcterms:W3CDTF">2023-10-18T07:02:03Z</dcterms:modified>
</cp:coreProperties>
</file>