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4" r:id="rId3"/>
    <p:sldId id="265" r:id="rId4"/>
    <p:sldId id="267" r:id="rId5"/>
    <p:sldId id="268" r:id="rId6"/>
    <p:sldId id="271" r:id="rId7"/>
    <p:sldId id="274" r:id="rId8"/>
    <p:sldId id="270" r:id="rId9"/>
    <p:sldId id="275" r:id="rId10"/>
    <p:sldId id="276" r:id="rId11"/>
    <p:sldId id="269" r:id="rId12"/>
    <p:sldId id="257" r:id="rId1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8"/>
    <p:restoredTop sz="94687"/>
  </p:normalViewPr>
  <p:slideViewPr>
    <p:cSldViewPr snapToGrid="0">
      <p:cViewPr varScale="1">
        <p:scale>
          <a:sx n="116" d="100"/>
          <a:sy n="116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10/4/23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3334627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APAB</a:t>
            </a:r>
          </a:p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Ways than TIA to 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 Progress and Delay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4945528"/>
            <a:ext cx="8761615" cy="130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Woodward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Global Solutions</a:t>
            </a:r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APAB – Better </a:t>
            </a:r>
            <a:r>
              <a:rPr lang="en-US" b="1" dirty="0" err="1"/>
              <a:t>Visualisation</a:t>
            </a:r>
            <a:r>
              <a:rPr lang="en-US" b="1" dirty="0"/>
              <a:t> of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6EC1BD-1CB1-6F41-B780-CC83799A89B0}"/>
              </a:ext>
            </a:extLst>
          </p:cNvPr>
          <p:cNvSpPr/>
          <p:nvPr/>
        </p:nvSpPr>
        <p:spPr>
          <a:xfrm>
            <a:off x="8638543" y="1234675"/>
            <a:ext cx="2809410" cy="5659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Avoid Nonsense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ECABDE-0B72-AC44-BF19-4DF8FBD71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7" b="95136"/>
          <a:stretch/>
        </p:blipFill>
        <p:spPr>
          <a:xfrm>
            <a:off x="299657" y="1399142"/>
            <a:ext cx="7971675" cy="242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BA76DE-E232-A044-A1FF-CB2240976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52" b="37095"/>
          <a:stretch/>
        </p:blipFill>
        <p:spPr>
          <a:xfrm>
            <a:off x="299657" y="1641508"/>
            <a:ext cx="7971675" cy="458302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CC235F-2C34-534C-B320-D01488974D04}"/>
              </a:ext>
            </a:extLst>
          </p:cNvPr>
          <p:cNvCxnSpPr>
            <a:cxnSpLocks/>
          </p:cNvCxnSpPr>
          <p:nvPr/>
        </p:nvCxnSpPr>
        <p:spPr>
          <a:xfrm flipH="1" flipV="1">
            <a:off x="5519451" y="2302525"/>
            <a:ext cx="3459296" cy="175015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7C0712-2454-2045-8A7C-293EFEDB0C2A}"/>
              </a:ext>
            </a:extLst>
          </p:cNvPr>
          <p:cNvCxnSpPr>
            <a:cxnSpLocks/>
          </p:cNvCxnSpPr>
          <p:nvPr/>
        </p:nvCxnSpPr>
        <p:spPr>
          <a:xfrm flipH="1" flipV="1">
            <a:off x="5398265" y="3305060"/>
            <a:ext cx="3183876" cy="6978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775C35-FB1A-8D45-B4FE-8F27C82194A4}"/>
              </a:ext>
            </a:extLst>
          </p:cNvPr>
          <p:cNvCxnSpPr>
            <a:cxnSpLocks/>
          </p:cNvCxnSpPr>
          <p:nvPr/>
        </p:nvCxnSpPr>
        <p:spPr>
          <a:xfrm flipH="1">
            <a:off x="5519451" y="4002913"/>
            <a:ext cx="3062690" cy="28264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89A7BD-1C89-3D45-80A4-C3836BBDBC7E}"/>
              </a:ext>
            </a:extLst>
          </p:cNvPr>
          <p:cNvCxnSpPr>
            <a:cxnSpLocks/>
          </p:cNvCxnSpPr>
          <p:nvPr/>
        </p:nvCxnSpPr>
        <p:spPr>
          <a:xfrm flipH="1">
            <a:off x="5508434" y="4052676"/>
            <a:ext cx="3073707" cy="12574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B9ED60-7257-3C4C-AD57-7DB3660CC221}"/>
              </a:ext>
            </a:extLst>
          </p:cNvPr>
          <p:cNvSpPr/>
          <p:nvPr/>
        </p:nvSpPr>
        <p:spPr>
          <a:xfrm>
            <a:off x="8119431" y="2925152"/>
            <a:ext cx="3911099" cy="19938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Avoid Illogical assessments: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Multiple activities in software cannot be on the critical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‘</a:t>
            </a:r>
            <a:r>
              <a:rPr lang="en-US" i="1" dirty="0">
                <a:solidFill>
                  <a:schemeClr val="tx1"/>
                </a:solidFill>
              </a:rPr>
              <a:t>must complete by</a:t>
            </a:r>
            <a:r>
              <a:rPr lang="en-US" dirty="0">
                <a:solidFill>
                  <a:schemeClr val="tx1"/>
                </a:solidFill>
              </a:rPr>
              <a:t>’ switch misrepresenting criticality</a:t>
            </a:r>
          </a:p>
        </p:txBody>
      </p:sp>
    </p:spTree>
    <p:extLst>
      <p:ext uri="{BB962C8B-B14F-4D97-AF65-F5344CB8AC3E}">
        <p14:creationId xmlns:p14="http://schemas.microsoft.com/office/powerpoint/2010/main" val="6682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Closing Thought – Tools for Delay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0BBD6A-CB1F-464B-819E-0479B16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not just planning software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also: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Charting tools – Excel, </a:t>
            </a:r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Practical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Pencil and pieces of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importantly, it’s: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30AF2-5798-6E4E-B8E1-D158BA5F6631}"/>
              </a:ext>
            </a:extLst>
          </p:cNvPr>
          <p:cNvSpPr/>
          <p:nvPr/>
        </p:nvSpPr>
        <p:spPr>
          <a:xfrm>
            <a:off x="6635717" y="4599293"/>
            <a:ext cx="3679744" cy="9493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application of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Common Sense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93F9CD-FBCF-3F41-BE10-85311DC404AD}"/>
              </a:ext>
            </a:extLst>
          </p:cNvPr>
          <p:cNvSpPr/>
          <p:nvPr/>
        </p:nvSpPr>
        <p:spPr>
          <a:xfrm>
            <a:off x="6635717" y="1551734"/>
            <a:ext cx="3827630" cy="574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Tribunals hate planning software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824" y="212529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3D1A8B-6D00-F44F-81DC-72BB7BB5F946}"/>
              </a:ext>
            </a:extLst>
          </p:cNvPr>
          <p:cNvSpPr txBox="1">
            <a:spLocks/>
          </p:cNvSpPr>
          <p:nvPr/>
        </p:nvSpPr>
        <p:spPr>
          <a:xfrm>
            <a:off x="7415462" y="2450894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 to APAB</a:t>
            </a:r>
          </a:p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Ways than TIA to 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 Progress and Delay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4557E7A-B170-634A-88FD-DFD7A84293E3}"/>
              </a:ext>
            </a:extLst>
          </p:cNvPr>
          <p:cNvSpPr txBox="1">
            <a:spLocks/>
          </p:cNvSpPr>
          <p:nvPr/>
        </p:nvSpPr>
        <p:spPr>
          <a:xfrm>
            <a:off x="7861234" y="3876893"/>
            <a:ext cx="3580248" cy="130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Woodward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Global Solutions</a:t>
            </a:r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What Delay Analysis Methodology?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A2762B-BF45-BB44-BBCD-3274D6E0E4CB}"/>
              </a:ext>
            </a:extLst>
          </p:cNvPr>
          <p:cNvSpPr/>
          <p:nvPr/>
        </p:nvSpPr>
        <p:spPr>
          <a:xfrm>
            <a:off x="8633637" y="2107906"/>
            <a:ext cx="2314352" cy="707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Impact Analysis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(TIA)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D3845E58-7B91-5147-959E-00E130E19862}"/>
              </a:ext>
            </a:extLst>
          </p:cNvPr>
          <p:cNvSpPr/>
          <p:nvPr/>
        </p:nvSpPr>
        <p:spPr>
          <a:xfrm>
            <a:off x="1137684" y="1584252"/>
            <a:ext cx="4380614" cy="1754372"/>
          </a:xfrm>
          <a:prstGeom prst="cloudCallout">
            <a:avLst>
              <a:gd name="adj1" fmla="val 33"/>
              <a:gd name="adj2" fmla="val 1264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Construction Industry?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2652F77-089E-2C45-9787-25E1C0FFA521}"/>
              </a:ext>
            </a:extLst>
          </p:cNvPr>
          <p:cNvSpPr/>
          <p:nvPr/>
        </p:nvSpPr>
        <p:spPr>
          <a:xfrm>
            <a:off x="1137684" y="3774559"/>
            <a:ext cx="4380614" cy="1754372"/>
          </a:xfrm>
          <a:prstGeom prst="cloudCallout">
            <a:avLst>
              <a:gd name="adj1" fmla="val 33"/>
              <a:gd name="adj2" fmla="val 126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Tribunals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CBE92-1F0E-6B4C-B2CB-9BAAAD838F90}"/>
              </a:ext>
            </a:extLst>
          </p:cNvPr>
          <p:cNvSpPr/>
          <p:nvPr/>
        </p:nvSpPr>
        <p:spPr>
          <a:xfrm>
            <a:off x="8633637" y="4298213"/>
            <a:ext cx="2314352" cy="707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As-Planned v As-Built </a:t>
            </a:r>
          </a:p>
          <a:p>
            <a:pPr algn="ctr"/>
            <a:r>
              <a:rPr lang="en-US" dirty="0"/>
              <a:t>Analysis (APAB)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621409-B7C8-A94F-B1ED-4B237114E5A9}"/>
              </a:ext>
            </a:extLst>
          </p:cNvPr>
          <p:cNvCxnSpPr>
            <a:cxnSpLocks/>
          </p:cNvCxnSpPr>
          <p:nvPr/>
        </p:nvCxnSpPr>
        <p:spPr>
          <a:xfrm>
            <a:off x="5762847" y="2461438"/>
            <a:ext cx="255181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6B5533-813C-F74D-95D1-45149D6271F4}"/>
              </a:ext>
            </a:extLst>
          </p:cNvPr>
          <p:cNvCxnSpPr>
            <a:cxnSpLocks/>
          </p:cNvCxnSpPr>
          <p:nvPr/>
        </p:nvCxnSpPr>
        <p:spPr>
          <a:xfrm>
            <a:off x="5762847" y="4651745"/>
            <a:ext cx="255181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B9F8-6774-744E-A43A-98E60779BCAD}"/>
              </a:ext>
            </a:extLst>
          </p:cNvPr>
          <p:cNvSpPr/>
          <p:nvPr/>
        </p:nvSpPr>
        <p:spPr>
          <a:xfrm>
            <a:off x="5837275" y="2068032"/>
            <a:ext cx="2314352" cy="30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99% of the 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644EBB-F7A3-1742-B23E-3A15F121B31C}"/>
              </a:ext>
            </a:extLst>
          </p:cNvPr>
          <p:cNvSpPr/>
          <p:nvPr/>
        </p:nvSpPr>
        <p:spPr>
          <a:xfrm>
            <a:off x="5837275" y="4215813"/>
            <a:ext cx="2314352" cy="30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99% of the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7E6B3-9F8C-224F-B9BF-B7C411BEBBEC}"/>
              </a:ext>
            </a:extLst>
          </p:cNvPr>
          <p:cNvSpPr/>
          <p:nvPr/>
        </p:nvSpPr>
        <p:spPr>
          <a:xfrm>
            <a:off x="8380762" y="2947876"/>
            <a:ext cx="2866050" cy="30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‘loosely specified’ in 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E6EF18-880B-9A4C-9741-F1168243FC15}"/>
              </a:ext>
            </a:extLst>
          </p:cNvPr>
          <p:cNvSpPr/>
          <p:nvPr/>
        </p:nvSpPr>
        <p:spPr>
          <a:xfrm>
            <a:off x="8109203" y="5173283"/>
            <a:ext cx="3363219" cy="30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Want to know what happened</a:t>
            </a:r>
          </a:p>
        </p:txBody>
      </p:sp>
    </p:spTree>
    <p:extLst>
      <p:ext uri="{BB962C8B-B14F-4D97-AF65-F5344CB8AC3E}">
        <p14:creationId xmlns:p14="http://schemas.microsoft.com/office/powerpoint/2010/main" val="8772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Construction – Why Industry Chooses TIA?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0BBD6A-CB1F-464B-819E-0479B16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8" y="1070713"/>
            <a:ext cx="10979581" cy="55504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SCL Protocol 1</a:t>
            </a:r>
            <a:r>
              <a:rPr lang="en-US" baseline="30000" dirty="0"/>
              <a:t>st</a:t>
            </a:r>
            <a:r>
              <a:rPr lang="en-US" dirty="0"/>
              <a:t> Edition recommendation – </a:t>
            </a:r>
            <a:r>
              <a:rPr lang="en-US" i="1" dirty="0"/>
              <a:t>‘lofty ambition</a:t>
            </a:r>
            <a:r>
              <a:rPr lang="en-US" dirty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Complex and expensive to implement:</a:t>
            </a:r>
          </a:p>
          <a:p>
            <a:pPr lvl="1"/>
            <a:r>
              <a:rPr lang="en-US" i="1" dirty="0"/>
              <a:t>50,000 activities – Contractor put to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Liability first then delay – fits with ‘</a:t>
            </a:r>
            <a:r>
              <a:rPr lang="en-US" i="1" dirty="0"/>
              <a:t>Notice and Time Bar</a:t>
            </a:r>
            <a:r>
              <a:rPr lang="en-US" dirty="0"/>
              <a:t>’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 time, analysis results deviate from reality:</a:t>
            </a:r>
          </a:p>
          <a:p>
            <a:pPr lvl="1"/>
            <a:r>
              <a:rPr lang="en-US" i="1" dirty="0"/>
              <a:t>Changes in work sequence – execution not strictly following programme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Doesn’t deal with concurrency:</a:t>
            </a:r>
          </a:p>
          <a:p>
            <a:pPr lvl="1"/>
            <a:r>
              <a:rPr lang="en-US" i="1" dirty="0"/>
              <a:t>It does, but practitioners [deliberately] misunderstand understand this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Deviations from reality allow result to be disputed – </a:t>
            </a:r>
            <a:r>
              <a:rPr lang="en-US" b="1" i="1" dirty="0"/>
              <a:t>analysis is wrong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Easy to defer Determination to completion:</a:t>
            </a:r>
          </a:p>
          <a:p>
            <a:pPr lvl="1"/>
            <a:r>
              <a:rPr lang="en-US" i="1" dirty="0"/>
              <a:t>Cash remains in Employer’s bank</a:t>
            </a:r>
          </a:p>
          <a:p>
            <a:pPr lvl="1"/>
            <a:r>
              <a:rPr lang="en-US" i="1" dirty="0"/>
              <a:t>Contractor under threat of LDs at Final Account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1096F-1D82-5C4B-BF1B-323F9FCB117D}"/>
              </a:ext>
            </a:extLst>
          </p:cNvPr>
          <p:cNvSpPr/>
          <p:nvPr/>
        </p:nvSpPr>
        <p:spPr>
          <a:xfrm>
            <a:off x="7492256" y="5418854"/>
            <a:ext cx="3568679" cy="1071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To Employer’s benefit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(and who drafts the CA?)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75387F-2697-C24E-A537-9A7F0C38C267}"/>
              </a:ext>
            </a:extLst>
          </p:cNvPr>
          <p:cNvSpPr/>
          <p:nvPr/>
        </p:nvSpPr>
        <p:spPr>
          <a:xfrm>
            <a:off x="7219507" y="5374950"/>
            <a:ext cx="191386" cy="1158949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Tribunals – Why Industry Chooses APAB?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0BBD6A-CB1F-464B-819E-0479B16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Fact-based:</a:t>
            </a:r>
          </a:p>
          <a:p>
            <a:pPr lvl="1"/>
            <a:r>
              <a:rPr lang="en-US" i="1" dirty="0"/>
              <a:t>Primary records, not computer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Logical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Common Sense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1096F-1D82-5C4B-BF1B-323F9FCB117D}"/>
              </a:ext>
            </a:extLst>
          </p:cNvPr>
          <p:cNvSpPr/>
          <p:nvPr/>
        </p:nvSpPr>
        <p:spPr>
          <a:xfrm>
            <a:off x="5468679" y="4877715"/>
            <a:ext cx="3994297" cy="9095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SCL Protocol Core Principle 5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And through the Protocol 7 times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6BE552-D6EF-D445-B999-A374FFB5CF34}"/>
              </a:ext>
            </a:extLst>
          </p:cNvPr>
          <p:cNvCxnSpPr>
            <a:cxnSpLocks/>
          </p:cNvCxnSpPr>
          <p:nvPr/>
        </p:nvCxnSpPr>
        <p:spPr>
          <a:xfrm>
            <a:off x="3157870" y="3429000"/>
            <a:ext cx="2200939" cy="14487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CF899C3-7A4E-CE40-A7D8-A0E2C853BC7D}"/>
              </a:ext>
            </a:extLst>
          </p:cNvPr>
          <p:cNvSpPr/>
          <p:nvPr/>
        </p:nvSpPr>
        <p:spPr>
          <a:xfrm>
            <a:off x="7709372" y="1914958"/>
            <a:ext cx="2899871" cy="1599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Progress Reports (MPRs)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Inspection Requests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Submission/Approval Logs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Site Diaries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Photographs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1749AD-ED24-3046-91CA-34A0D859B5A8}"/>
              </a:ext>
            </a:extLst>
          </p:cNvPr>
          <p:cNvCxnSpPr>
            <a:cxnSpLocks/>
          </p:cNvCxnSpPr>
          <p:nvPr/>
        </p:nvCxnSpPr>
        <p:spPr>
          <a:xfrm>
            <a:off x="5890437" y="1710528"/>
            <a:ext cx="1818935" cy="81233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APAB – Better </a:t>
            </a:r>
            <a:r>
              <a:rPr lang="en-US" b="1" dirty="0" err="1"/>
              <a:t>Visualisation</a:t>
            </a:r>
            <a:r>
              <a:rPr lang="en-US" b="1" dirty="0"/>
              <a:t> of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Five Key Points</a:t>
            </a:r>
          </a:p>
        </p:txBody>
      </p:sp>
    </p:spTree>
    <p:extLst>
      <p:ext uri="{BB962C8B-B14F-4D97-AF65-F5344CB8AC3E}">
        <p14:creationId xmlns:p14="http://schemas.microsoft.com/office/powerpoint/2010/main" val="36432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APAB – Better </a:t>
            </a:r>
            <a:r>
              <a:rPr lang="en-US" b="1" dirty="0" err="1"/>
              <a:t>Visualisation</a:t>
            </a:r>
            <a:r>
              <a:rPr lang="en-US" b="1" dirty="0"/>
              <a:t> of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E0F961B-0548-A343-B935-E8B495F1B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" y="1318546"/>
            <a:ext cx="6683171" cy="1370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3649A798-BE58-C74D-873D-B9A7E84EE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" y="3388710"/>
            <a:ext cx="6613902" cy="2425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216AF8-AE10-EA43-B483-37523623C892}"/>
              </a:ext>
            </a:extLst>
          </p:cNvPr>
          <p:cNvCxnSpPr>
            <a:cxnSpLocks/>
          </p:cNvCxnSpPr>
          <p:nvPr/>
        </p:nvCxnSpPr>
        <p:spPr>
          <a:xfrm flipH="1">
            <a:off x="6775374" y="1884541"/>
            <a:ext cx="1817783" cy="32505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80E41C-8AD5-0946-977A-5AEE1A7379C7}"/>
              </a:ext>
            </a:extLst>
          </p:cNvPr>
          <p:cNvCxnSpPr>
            <a:cxnSpLocks/>
          </p:cNvCxnSpPr>
          <p:nvPr/>
        </p:nvCxnSpPr>
        <p:spPr>
          <a:xfrm flipH="1" flipV="1">
            <a:off x="6361608" y="4279758"/>
            <a:ext cx="1405282" cy="2764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2A91065-49EE-E44C-A03F-78BECE1D3641}"/>
              </a:ext>
            </a:extLst>
          </p:cNvPr>
          <p:cNvSpPr/>
          <p:nvPr/>
        </p:nvSpPr>
        <p:spPr>
          <a:xfrm>
            <a:off x="7766890" y="4110117"/>
            <a:ext cx="4174025" cy="15265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S-Curves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Identify changes in production over time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Chart relative performance over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looking for start/stop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6AF3F3-54AF-AC4A-B2C3-A06C1941B2DF}"/>
              </a:ext>
            </a:extLst>
          </p:cNvPr>
          <p:cNvSpPr/>
          <p:nvPr/>
        </p:nvSpPr>
        <p:spPr>
          <a:xfrm>
            <a:off x="9301507" y="964591"/>
            <a:ext cx="2729023" cy="4526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S-Curves</a:t>
            </a:r>
          </a:p>
        </p:txBody>
      </p:sp>
      <p:pic>
        <p:nvPicPr>
          <p:cNvPr id="16" name="Picture 15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F26EF102-55AE-FC44-BC5E-A00EFF5DC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36" y="2220206"/>
            <a:ext cx="3906340" cy="151913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05DE9E-FABF-B54E-AE92-FDAF5877B900}"/>
              </a:ext>
            </a:extLst>
          </p:cNvPr>
          <p:cNvCxnSpPr>
            <a:cxnSpLocks/>
          </p:cNvCxnSpPr>
          <p:nvPr/>
        </p:nvCxnSpPr>
        <p:spPr>
          <a:xfrm flipH="1">
            <a:off x="9301507" y="1972676"/>
            <a:ext cx="51815" cy="38990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56CFF-927D-924A-9A1C-29454BA2D3EA}"/>
              </a:ext>
            </a:extLst>
          </p:cNvPr>
          <p:cNvSpPr/>
          <p:nvPr/>
        </p:nvSpPr>
        <p:spPr>
          <a:xfrm>
            <a:off x="8287955" y="1602616"/>
            <a:ext cx="2729023" cy="452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Banish the Infinite Blue Bar</a:t>
            </a:r>
          </a:p>
        </p:txBody>
      </p:sp>
    </p:spTree>
    <p:extLst>
      <p:ext uri="{BB962C8B-B14F-4D97-AF65-F5344CB8AC3E}">
        <p14:creationId xmlns:p14="http://schemas.microsoft.com/office/powerpoint/2010/main" val="33458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hart&#10;&#10;Description automatically generated">
            <a:extLst>
              <a:ext uri="{FF2B5EF4-FFF2-40B4-BE49-F238E27FC236}">
                <a16:creationId xmlns:a16="http://schemas.microsoft.com/office/drawing/2014/main" id="{ED939C4F-56FB-804D-8AC7-7FDC7EFB9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5" y="2032931"/>
            <a:ext cx="10598566" cy="2870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APAB – Better </a:t>
            </a:r>
            <a:r>
              <a:rPr lang="en-US" b="1" dirty="0" err="1"/>
              <a:t>Visualisation</a:t>
            </a:r>
            <a:r>
              <a:rPr lang="en-US" b="1" dirty="0"/>
              <a:t> of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216AF8-AE10-EA43-B483-37523623C892}"/>
              </a:ext>
            </a:extLst>
          </p:cNvPr>
          <p:cNvCxnSpPr>
            <a:cxnSpLocks/>
          </p:cNvCxnSpPr>
          <p:nvPr/>
        </p:nvCxnSpPr>
        <p:spPr>
          <a:xfrm flipV="1">
            <a:off x="5252484" y="4903376"/>
            <a:ext cx="0" cy="88426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56CFF-927D-924A-9A1C-29454BA2D3EA}"/>
              </a:ext>
            </a:extLst>
          </p:cNvPr>
          <p:cNvSpPr/>
          <p:nvPr/>
        </p:nvSpPr>
        <p:spPr>
          <a:xfrm>
            <a:off x="3262312" y="5398265"/>
            <a:ext cx="5429996" cy="1266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Heat Maps – </a:t>
            </a:r>
            <a:r>
              <a:rPr lang="en-US" dirty="0">
                <a:solidFill>
                  <a:schemeClr val="tx1"/>
                </a:solidFill>
              </a:rPr>
              <a:t>Assess intensity of effort over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Rounds of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Submissions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Submissions and re-submissions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640BE-3D4A-E54B-AAE8-AED13D61A5BE}"/>
              </a:ext>
            </a:extLst>
          </p:cNvPr>
          <p:cNvSpPr/>
          <p:nvPr/>
        </p:nvSpPr>
        <p:spPr>
          <a:xfrm>
            <a:off x="9301507" y="1221289"/>
            <a:ext cx="2729023" cy="4526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Heat Maps</a:t>
            </a:r>
          </a:p>
        </p:txBody>
      </p:sp>
    </p:spTree>
    <p:extLst>
      <p:ext uri="{BB962C8B-B14F-4D97-AF65-F5344CB8AC3E}">
        <p14:creationId xmlns:p14="http://schemas.microsoft.com/office/powerpoint/2010/main" val="40843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APAB – Better </a:t>
            </a:r>
            <a:r>
              <a:rPr lang="en-US" b="1" dirty="0" err="1"/>
              <a:t>Visualisation</a:t>
            </a:r>
            <a:r>
              <a:rPr lang="en-US" b="1" dirty="0"/>
              <a:t> of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pic>
        <p:nvPicPr>
          <p:cNvPr id="4" name="Picture 3" descr="A graph on a paper&#10;&#10;Description automatically generated">
            <a:extLst>
              <a:ext uri="{FF2B5EF4-FFF2-40B4-BE49-F238E27FC236}">
                <a16:creationId xmlns:a16="http://schemas.microsoft.com/office/drawing/2014/main" id="{226B168B-5F4D-1F4E-9CBA-2C6375DD8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" y="1985537"/>
            <a:ext cx="7482967" cy="4073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DA13E-5D8F-2B4B-91EB-6E96119B0392}"/>
              </a:ext>
            </a:extLst>
          </p:cNvPr>
          <p:cNvSpPr/>
          <p:nvPr/>
        </p:nvSpPr>
        <p:spPr>
          <a:xfrm>
            <a:off x="399878" y="1204004"/>
            <a:ext cx="3489075" cy="6468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Reasonable Completion?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95%, 97%, 100%, 600%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4A4AEA-748F-3847-9736-D76ECC8CD390}"/>
              </a:ext>
            </a:extLst>
          </p:cNvPr>
          <p:cNvCxnSpPr>
            <a:cxnSpLocks/>
          </p:cNvCxnSpPr>
          <p:nvPr/>
        </p:nvCxnSpPr>
        <p:spPr>
          <a:xfrm flipH="1" flipV="1">
            <a:off x="5299113" y="3426611"/>
            <a:ext cx="3679634" cy="62606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2CD0C4-3CB2-9C46-9266-5DE634BDBF10}"/>
              </a:ext>
            </a:extLst>
          </p:cNvPr>
          <p:cNvCxnSpPr>
            <a:cxnSpLocks/>
          </p:cNvCxnSpPr>
          <p:nvPr/>
        </p:nvCxnSpPr>
        <p:spPr>
          <a:xfrm flipH="1">
            <a:off x="5299114" y="4002913"/>
            <a:ext cx="3283026" cy="62606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7FED81-495E-6A4B-8898-F0B13D2878F0}"/>
              </a:ext>
            </a:extLst>
          </p:cNvPr>
          <p:cNvCxnSpPr>
            <a:cxnSpLocks/>
          </p:cNvCxnSpPr>
          <p:nvPr/>
        </p:nvCxnSpPr>
        <p:spPr>
          <a:xfrm flipH="1">
            <a:off x="6096001" y="4002913"/>
            <a:ext cx="2486139" cy="141270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B00D3F-5A9B-4E4C-9B63-986672BD9C30}"/>
              </a:ext>
            </a:extLst>
          </p:cNvPr>
          <p:cNvCxnSpPr>
            <a:cxnSpLocks/>
          </p:cNvCxnSpPr>
          <p:nvPr/>
        </p:nvCxnSpPr>
        <p:spPr>
          <a:xfrm flipH="1">
            <a:off x="7447403" y="4052676"/>
            <a:ext cx="1134737" cy="105725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C4CB58-0236-584C-9659-E2A9CED0FDD4}"/>
              </a:ext>
            </a:extLst>
          </p:cNvPr>
          <p:cNvSpPr/>
          <p:nvPr/>
        </p:nvSpPr>
        <p:spPr>
          <a:xfrm>
            <a:off x="8119431" y="3222609"/>
            <a:ext cx="3911099" cy="15606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‘</a:t>
            </a:r>
            <a:r>
              <a:rPr lang="en-US" i="1" dirty="0">
                <a:solidFill>
                  <a:schemeClr val="tx1"/>
                </a:solidFill>
              </a:rPr>
              <a:t>common sense’ </a:t>
            </a:r>
            <a:r>
              <a:rPr lang="en-US" dirty="0">
                <a:solidFill>
                  <a:schemeClr val="tx1"/>
                </a:solidFill>
              </a:rPr>
              <a:t>to Completion: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task is complete?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groups of tasks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CP moves to other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works accepted as complete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C38DE0-A994-A94C-B804-A10B1DE54BE0}"/>
              </a:ext>
            </a:extLst>
          </p:cNvPr>
          <p:cNvSpPr/>
          <p:nvPr/>
        </p:nvSpPr>
        <p:spPr>
          <a:xfrm>
            <a:off x="8769426" y="1850833"/>
            <a:ext cx="2611107" cy="739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Completion is not always 100%</a:t>
            </a:r>
          </a:p>
        </p:txBody>
      </p:sp>
    </p:spTree>
    <p:extLst>
      <p:ext uri="{BB962C8B-B14F-4D97-AF65-F5344CB8AC3E}">
        <p14:creationId xmlns:p14="http://schemas.microsoft.com/office/powerpoint/2010/main" val="13374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6AE7CA1-53DF-FE44-AADA-46FD24EB377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7"/>
          <a:stretch/>
        </p:blipFill>
        <p:spPr>
          <a:xfrm>
            <a:off x="838200" y="999355"/>
            <a:ext cx="4328709" cy="5621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APAB – Better </a:t>
            </a:r>
            <a:r>
              <a:rPr lang="en-US" b="1" dirty="0" err="1"/>
              <a:t>Visualisation</a:t>
            </a:r>
            <a:r>
              <a:rPr lang="en-US" b="1" dirty="0"/>
              <a:t> of Delay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216AF8-AE10-EA43-B483-37523623C892}"/>
              </a:ext>
            </a:extLst>
          </p:cNvPr>
          <p:cNvCxnSpPr>
            <a:cxnSpLocks/>
          </p:cNvCxnSpPr>
          <p:nvPr/>
        </p:nvCxnSpPr>
        <p:spPr>
          <a:xfrm flipH="1" flipV="1">
            <a:off x="3989216" y="3429001"/>
            <a:ext cx="3920895" cy="963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16EC1BD-1CB1-6F41-B780-CC83799A89B0}"/>
              </a:ext>
            </a:extLst>
          </p:cNvPr>
          <p:cNvSpPr/>
          <p:nvPr/>
        </p:nvSpPr>
        <p:spPr>
          <a:xfrm>
            <a:off x="8638543" y="1234675"/>
            <a:ext cx="2809410" cy="5659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Combine Multiple Datasets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00CD03-50B6-9349-9C14-A1D1D0FA4686}"/>
              </a:ext>
            </a:extLst>
          </p:cNvPr>
          <p:cNvCxnSpPr>
            <a:cxnSpLocks/>
          </p:cNvCxnSpPr>
          <p:nvPr/>
        </p:nvCxnSpPr>
        <p:spPr>
          <a:xfrm flipH="1">
            <a:off x="3989216" y="3613534"/>
            <a:ext cx="3920896" cy="68304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692CF5-CDEC-5048-9615-12D4C6AF1F2C}"/>
              </a:ext>
            </a:extLst>
          </p:cNvPr>
          <p:cNvCxnSpPr>
            <a:cxnSpLocks/>
          </p:cNvCxnSpPr>
          <p:nvPr/>
        </p:nvCxnSpPr>
        <p:spPr>
          <a:xfrm flipH="1">
            <a:off x="3492347" y="3800820"/>
            <a:ext cx="4417765" cy="198835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56CFF-927D-924A-9A1C-29454BA2D3EA}"/>
              </a:ext>
            </a:extLst>
          </p:cNvPr>
          <p:cNvSpPr/>
          <p:nvPr/>
        </p:nvSpPr>
        <p:spPr>
          <a:xfrm>
            <a:off x="7296635" y="2988185"/>
            <a:ext cx="4507302" cy="15320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Combine datasets and look for correlation: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Relate </a:t>
            </a:r>
            <a:r>
              <a:rPr lang="en-US" dirty="0" err="1">
                <a:solidFill>
                  <a:schemeClr val="tx1"/>
                </a:solidFill>
              </a:rPr>
              <a:t>labour</a:t>
            </a:r>
            <a:r>
              <a:rPr lang="en-US" dirty="0">
                <a:solidFill>
                  <a:schemeClr val="tx1"/>
                </a:solidFill>
              </a:rPr>
              <a:t> to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Correlate lack of </a:t>
            </a:r>
            <a:r>
              <a:rPr lang="en-US" dirty="0" err="1">
                <a:solidFill>
                  <a:schemeClr val="tx1"/>
                </a:solidFill>
              </a:rPr>
              <a:t>labour</a:t>
            </a:r>
            <a:r>
              <a:rPr lang="en-US" dirty="0">
                <a:solidFill>
                  <a:schemeClr val="tx1"/>
                </a:solidFill>
              </a:rPr>
              <a:t> to lack of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Look for reasonable completion</a:t>
            </a:r>
          </a:p>
        </p:txBody>
      </p:sp>
    </p:spTree>
    <p:extLst>
      <p:ext uri="{BB962C8B-B14F-4D97-AF65-F5344CB8AC3E}">
        <p14:creationId xmlns:p14="http://schemas.microsoft.com/office/powerpoint/2010/main" val="1546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469</Words>
  <Application>Microsoft Macintosh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What Delay Analysis Methodology?</vt:lpstr>
      <vt:lpstr>Construction – Why Industry Chooses TIA?</vt:lpstr>
      <vt:lpstr>Tribunals – Why Industry Chooses APAB?</vt:lpstr>
      <vt:lpstr>APAB – Better Visualisation of Delay</vt:lpstr>
      <vt:lpstr>APAB – Better Visualisation of Delay</vt:lpstr>
      <vt:lpstr>APAB – Better Visualisation of Delay</vt:lpstr>
      <vt:lpstr>APAB – Better Visualisation of Delay</vt:lpstr>
      <vt:lpstr>APAB – Better Visualisation of Delay</vt:lpstr>
      <vt:lpstr>APAB – Better Visualisation of Delay</vt:lpstr>
      <vt:lpstr>Closing Thought – Tools for Delay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ARW</cp:lastModifiedBy>
  <cp:revision>7</cp:revision>
  <dcterms:created xsi:type="dcterms:W3CDTF">2023-08-28T12:48:48Z</dcterms:created>
  <dcterms:modified xsi:type="dcterms:W3CDTF">2023-10-04T09:49:34Z</dcterms:modified>
</cp:coreProperties>
</file>