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68" r:id="rId3"/>
    <p:sldId id="257" r:id="rId4"/>
    <p:sldId id="256" r:id="rId5"/>
    <p:sldId id="258" r:id="rId6"/>
    <p:sldId id="259" r:id="rId7"/>
    <p:sldId id="261" r:id="rId8"/>
    <p:sldId id="262" r:id="rId9"/>
    <p:sldId id="263" r:id="rId10"/>
    <p:sldId id="264" r:id="rId11"/>
    <p:sldId id="265" r:id="rId12"/>
    <p:sldId id="266" r:id="rId13"/>
    <p:sldId id="267" r:id="rId14"/>
    <p:sldId id="269" r:id="rId15"/>
    <p:sldId id="270" r:id="rId16"/>
    <p:sldId id="271" r:id="rId17"/>
    <p:sldId id="273" r:id="rId18"/>
    <p:sldId id="274" r:id="rId19"/>
    <p:sldId id="275" r:id="rId20"/>
    <p:sldId id="276" r:id="rId21"/>
    <p:sldId id="279" r:id="rId22"/>
    <p:sldId id="281"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8D84-4FC2-6327-EED0-8F243A1EC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90AE1-B821-526C-34E6-7F10209D2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8B685-8CA2-F5FB-11A7-F2763A6B2B53}"/>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5" name="Footer Placeholder 4">
            <a:extLst>
              <a:ext uri="{FF2B5EF4-FFF2-40B4-BE49-F238E27FC236}">
                <a16:creationId xmlns:a16="http://schemas.microsoft.com/office/drawing/2014/main" id="{183854D8-D2EC-6EDC-D2B6-A903CF0DF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3970A-4B1B-CCB8-CF6D-4D48EE0578F4}"/>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16151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C9A6-81FB-C61A-6A29-6FB096310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0660F-BA0F-75BB-10FE-CD74756715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125CC-74EE-7DC2-03CF-47F4E5A882A4}"/>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5" name="Footer Placeholder 4">
            <a:extLst>
              <a:ext uri="{FF2B5EF4-FFF2-40B4-BE49-F238E27FC236}">
                <a16:creationId xmlns:a16="http://schemas.microsoft.com/office/drawing/2014/main" id="{B0E07D95-BD18-60CC-141F-6E268DEAA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39143-E824-3D43-AF69-C404A8E1C38E}"/>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400819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78017-1C53-40FC-7ADC-048AEA844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EB41F4-BA81-DFA3-9CB2-1E7447EF3C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FC051-97B2-4902-CDDE-C61238CD487F}"/>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5" name="Footer Placeholder 4">
            <a:extLst>
              <a:ext uri="{FF2B5EF4-FFF2-40B4-BE49-F238E27FC236}">
                <a16:creationId xmlns:a16="http://schemas.microsoft.com/office/drawing/2014/main" id="{FB984048-6B7A-5DEE-D98E-4060B6109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CF45F-49B1-C76D-2AD7-DBD141CC9525}"/>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227659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19.10.2023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48B9-6DA4-725B-056A-160F4A525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01F79-5B2A-AAD5-4497-D990C046C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EFD65-2B65-64EF-6EB8-E4DD0E5A8501}"/>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5" name="Footer Placeholder 4">
            <a:extLst>
              <a:ext uri="{FF2B5EF4-FFF2-40B4-BE49-F238E27FC236}">
                <a16:creationId xmlns:a16="http://schemas.microsoft.com/office/drawing/2014/main" id="{38296E3F-01F7-7120-2983-CCF50D8BA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47160-CB11-D596-682C-EA520C43B582}"/>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408159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4985-46AD-BCB4-2F73-1AF8E6755B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5C09D9-FBE8-D3E5-0982-738792C51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2BC22-0E0B-1A1E-92B5-D86D2C4B0769}"/>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5" name="Footer Placeholder 4">
            <a:extLst>
              <a:ext uri="{FF2B5EF4-FFF2-40B4-BE49-F238E27FC236}">
                <a16:creationId xmlns:a16="http://schemas.microsoft.com/office/drawing/2014/main" id="{6F9B9B3B-2BE4-4081-B22F-A2A2FF75A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E85FD-D41F-8CC5-C684-3394357B5F30}"/>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271912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47D0-1A5D-3A26-F681-214F0C755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3444A-1779-D848-2483-0B9032EC3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D10014-0B36-9318-D065-DC1C411406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7D8169-BCD9-2492-BF81-6B1E8DB600B0}"/>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6" name="Footer Placeholder 5">
            <a:extLst>
              <a:ext uri="{FF2B5EF4-FFF2-40B4-BE49-F238E27FC236}">
                <a16:creationId xmlns:a16="http://schemas.microsoft.com/office/drawing/2014/main" id="{E9CFCAAD-7FA9-368B-9F27-D11F6F7A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E2448-991D-D3A5-C80C-E7CCF1C8F88E}"/>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153947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482E-C990-A28A-33F4-1BA066C1E9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A595C-71CA-DCAC-5189-14755D8BF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28963-14C2-E416-0CBB-6CBE9045E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B8E81-BB01-DB89-E5E4-E92D610BC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E9610-CE27-F82B-AD88-C873992C75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5DF37-4EEC-0108-172C-B8E29ACB0FDE}"/>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8" name="Footer Placeholder 7">
            <a:extLst>
              <a:ext uri="{FF2B5EF4-FFF2-40B4-BE49-F238E27FC236}">
                <a16:creationId xmlns:a16="http://schemas.microsoft.com/office/drawing/2014/main" id="{A11E1DCD-53DD-6D1D-D1BF-D356D4C93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8A7939-9B8F-D709-8672-A3403CC0DA5D}"/>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75377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AF04-7F7A-1EB8-1FA9-D28F98BD6D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E36841-2775-7E95-A85B-20D3C3DF5B24}"/>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4" name="Footer Placeholder 3">
            <a:extLst>
              <a:ext uri="{FF2B5EF4-FFF2-40B4-BE49-F238E27FC236}">
                <a16:creationId xmlns:a16="http://schemas.microsoft.com/office/drawing/2014/main" id="{CAADE993-D596-2270-78BE-2DB0AF269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2214D-5A7F-0E60-15F8-DA44AC466B67}"/>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362825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9CD7F-39C3-98E6-4A48-C954DE01CE86}"/>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3" name="Footer Placeholder 2">
            <a:extLst>
              <a:ext uri="{FF2B5EF4-FFF2-40B4-BE49-F238E27FC236}">
                <a16:creationId xmlns:a16="http://schemas.microsoft.com/office/drawing/2014/main" id="{E4D05D93-A7CD-91FB-3FBC-9A04E0B55E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719C3-B736-F08F-7135-6CC8B81103C4}"/>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40293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91C5-23F4-C514-1906-718B3B4C8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35C595-1D25-C852-E28C-6BE50D03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2AA2A0-5B85-B9A0-D732-F1F1A43EB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753B6-37FC-9344-CA98-DF6FFD8B1EF8}"/>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6" name="Footer Placeholder 5">
            <a:extLst>
              <a:ext uri="{FF2B5EF4-FFF2-40B4-BE49-F238E27FC236}">
                <a16:creationId xmlns:a16="http://schemas.microsoft.com/office/drawing/2014/main" id="{797FFCB5-4EAF-2D14-38C6-EBDA75BC8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52BE6-B5C1-4811-29C5-2825F4A6F684}"/>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315742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C042-7740-F713-446F-6D7BFF700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0DC705-E966-9235-332D-5D77AFC9D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8F2626-D443-4738-22EE-5512E2372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19CED-8847-DF26-64BE-27F12E6AD8FA}"/>
              </a:ext>
            </a:extLst>
          </p:cNvPr>
          <p:cNvSpPr>
            <a:spLocks noGrp="1"/>
          </p:cNvSpPr>
          <p:nvPr>
            <p:ph type="dt" sz="half" idx="10"/>
          </p:nvPr>
        </p:nvSpPr>
        <p:spPr/>
        <p:txBody>
          <a:bodyPr/>
          <a:lstStyle/>
          <a:p>
            <a:fld id="{39A5714B-D219-482D-BCC2-505ED88EFD67}" type="datetimeFigureOut">
              <a:rPr lang="en-US" smtClean="0"/>
              <a:t>10/19/23</a:t>
            </a:fld>
            <a:endParaRPr lang="en-US"/>
          </a:p>
        </p:txBody>
      </p:sp>
      <p:sp>
        <p:nvSpPr>
          <p:cNvPr id="6" name="Footer Placeholder 5">
            <a:extLst>
              <a:ext uri="{FF2B5EF4-FFF2-40B4-BE49-F238E27FC236}">
                <a16:creationId xmlns:a16="http://schemas.microsoft.com/office/drawing/2014/main" id="{1853DEF9-DE6F-6F51-F1FB-BA3F43B97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8BED2-A5B3-8C7A-74E9-1A4A7FFA85C1}"/>
              </a:ext>
            </a:extLst>
          </p:cNvPr>
          <p:cNvSpPr>
            <a:spLocks noGrp="1"/>
          </p:cNvSpPr>
          <p:nvPr>
            <p:ph type="sldNum" sz="quarter" idx="12"/>
          </p:nvPr>
        </p:nvSpPr>
        <p:spPr/>
        <p:txBody>
          <a:bodyPr/>
          <a:lstStyle/>
          <a:p>
            <a:fld id="{1802C893-0312-446D-B6BF-629E301EAE17}" type="slidenum">
              <a:rPr lang="en-US" smtClean="0"/>
              <a:t>‹#›</a:t>
            </a:fld>
            <a:endParaRPr lang="en-US"/>
          </a:p>
        </p:txBody>
      </p:sp>
    </p:spTree>
    <p:extLst>
      <p:ext uri="{BB962C8B-B14F-4D97-AF65-F5344CB8AC3E}">
        <p14:creationId xmlns:p14="http://schemas.microsoft.com/office/powerpoint/2010/main" val="50402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9A9AD-91C4-3B50-0B5F-690B9CB89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02EA2-4432-7CA1-1FD8-F3CAD7DD6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B89DC-3B42-AF36-2150-1C9428DFF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5714B-D219-482D-BCC2-505ED88EFD67}" type="datetimeFigureOut">
              <a:rPr lang="en-US" smtClean="0"/>
              <a:t>10/19/23</a:t>
            </a:fld>
            <a:endParaRPr lang="en-US"/>
          </a:p>
        </p:txBody>
      </p:sp>
      <p:sp>
        <p:nvSpPr>
          <p:cNvPr id="5" name="Footer Placeholder 4">
            <a:extLst>
              <a:ext uri="{FF2B5EF4-FFF2-40B4-BE49-F238E27FC236}">
                <a16:creationId xmlns:a16="http://schemas.microsoft.com/office/drawing/2014/main" id="{60403594-A099-5406-48AE-3D30C6236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56CC02-EF72-7F19-CA19-0FD3B9C4E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2C893-0312-446D-B6BF-629E301EAE17}" type="slidenum">
              <a:rPr lang="en-US" smtClean="0"/>
              <a:t>‹#›</a:t>
            </a:fld>
            <a:endParaRPr lang="en-US"/>
          </a:p>
        </p:txBody>
      </p:sp>
    </p:spTree>
    <p:extLst>
      <p:ext uri="{BB962C8B-B14F-4D97-AF65-F5344CB8AC3E}">
        <p14:creationId xmlns:p14="http://schemas.microsoft.com/office/powerpoint/2010/main" val="239815058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19.10.2023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522515" y="3133967"/>
            <a:ext cx="11146970" cy="17152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000" dirty="0">
                <a:latin typeface="Arial" panose="020B0604020202020204" pitchFamily="34" charset="0"/>
                <a:cs typeface="Arial" panose="020B0604020202020204" pitchFamily="34" charset="0"/>
              </a:rPr>
              <a:t>The Sanctions Imposed </a:t>
            </a:r>
            <a:r>
              <a:rPr lang="tr-TR" sz="6000" dirty="0">
                <a:latin typeface="Arial" panose="020B0604020202020204" pitchFamily="34" charset="0"/>
                <a:cs typeface="Arial" panose="020B0604020202020204" pitchFamily="34" charset="0"/>
              </a:rPr>
              <a:t>on</a:t>
            </a:r>
            <a:r>
              <a:rPr lang="en-US" sz="6000" dirty="0">
                <a:latin typeface="Arial" panose="020B0604020202020204" pitchFamily="34" charset="0"/>
                <a:cs typeface="Arial" panose="020B0604020202020204" pitchFamily="34" charset="0"/>
              </a:rPr>
              <a:t> Russia and their Effects on the Construction Projects</a:t>
            </a:r>
            <a:endParaRPr lang="en-TR" b="1" dirty="0">
              <a:solidFill>
                <a:srgbClr val="17345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2"/>
          <a:stretch>
            <a:fillRect/>
          </a:stretch>
        </p:blipFill>
        <p:spPr>
          <a:xfrm>
            <a:off x="5403322" y="389945"/>
            <a:ext cx="1385356" cy="1618843"/>
          </a:xfrm>
          <a:prstGeom prst="rect">
            <a:avLst/>
          </a:prstGeom>
        </p:spPr>
      </p:pic>
    </p:spTree>
    <p:extLst>
      <p:ext uri="{BB962C8B-B14F-4D97-AF65-F5344CB8AC3E}">
        <p14:creationId xmlns:p14="http://schemas.microsoft.com/office/powerpoint/2010/main" val="8138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2720933" y="2459230"/>
            <a:ext cx="7177138"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Export and Import Restrictions</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357780"/>
            <a:ext cx="8761615" cy="3500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n-US" dirty="0">
                <a:solidFill>
                  <a:schemeClr val="bg1"/>
                </a:solidFill>
                <a:latin typeface="Arial" panose="020B0604020202020204" pitchFamily="34" charset="0"/>
                <a:cs typeface="Arial" panose="020B0604020202020204" pitchFamily="34" charset="0"/>
              </a:rPr>
              <a:t>Serious impacts (inability or price increases).</a:t>
            </a: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Inability to Import Essential Materials:</a:t>
            </a:r>
          </a:p>
          <a:p>
            <a:pPr marL="800100" lvl="1" indent="-342900" algn="just">
              <a:buFont typeface="Arial" panose="020B0604020202020204" pitchFamily="34" charset="0"/>
              <a:buChar char="•"/>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Bars And Rods of Iron or Non-Alloy And Stainless Steel, Hot-Rolled Or Cold Rolled; </a:t>
            </a:r>
            <a:endParaRPr lang="tr-TR"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buFont typeface="Arial" panose="020B0604020202020204" pitchFamily="34" charset="0"/>
              <a:buChar char="•"/>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Bridges and Bridge- Sections Of Iron or Steels; </a:t>
            </a:r>
            <a:endParaRPr lang="tr-TR"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buFont typeface="Arial" panose="020B0604020202020204" pitchFamily="34" charset="0"/>
              <a:buChar char="•"/>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Doors And Windows And Their Frames Of Iron And Steel; </a:t>
            </a:r>
            <a:endParaRPr lang="tr-TR"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buFont typeface="Arial" panose="020B0604020202020204" pitchFamily="34" charset="0"/>
              <a:buChar char="•"/>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Nickel Bars, Rods, Profiles, And Wire.</a:t>
            </a:r>
            <a:endParaRPr lang="tr-TR" b="1"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Violations in Transit (importation via Turkey):</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Turkish authorities have prohibited the supply of US, UK, and EU-origin goods from Turkey to Russia, which fall within the scope of the sanctions imposed by them.</a:t>
            </a:r>
            <a:endParaRPr lang="en-TR" sz="20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85561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203978" y="2480155"/>
            <a:ext cx="5784035"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Price Increases</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89" y="3259958"/>
            <a:ext cx="8761615" cy="350022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Price Increase in Raw Materials: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E.g. Metal and copper prices soared following the war’s commencement, affecting construction materials production.</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Increased oil prices led to higher costs for petrochemical products like acrylic, and fiberglass.</a:t>
            </a: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Impact on Projects</a:t>
            </a:r>
            <a:r>
              <a:rPr lang="en-US" dirty="0">
                <a:solidFill>
                  <a:schemeClr val="bg1"/>
                </a:solidFill>
                <a:latin typeface="Arial" panose="020B0604020202020204" pitchFamily="34" charset="0"/>
                <a:cs typeface="Arial" panose="020B0604020202020204" pitchFamily="34" charset="0"/>
              </a:rPr>
              <a:t>:</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Construction budgets affected due to rising material costs.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Projects experienced delays as suppliers adjusted to price fluctuations.</a:t>
            </a: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Stabilization in Prices</a:t>
            </a:r>
            <a:r>
              <a:rPr lang="en-US" dirty="0">
                <a:solidFill>
                  <a:schemeClr val="bg1"/>
                </a:solidFill>
                <a:latin typeface="Arial" panose="020B0604020202020204" pitchFamily="34" charset="0"/>
                <a:cs typeface="Arial" panose="020B0604020202020204" pitchFamily="34" charset="0"/>
              </a:rPr>
              <a:t>:</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Prices returned to pre-war levels by the end of 2022, indicating market stabilization.</a:t>
            </a:r>
          </a:p>
          <a:p>
            <a:pPr marL="0" indent="0" algn="just">
              <a:buNone/>
            </a:pPr>
            <a:r>
              <a:rPr lang="en-US" dirty="0">
                <a:solidFill>
                  <a:schemeClr val="bg1"/>
                </a:solidFill>
                <a:latin typeface="Arial" panose="020B0604020202020204" pitchFamily="34" charset="0"/>
                <a:cs typeface="Arial" panose="020B0604020202020204" pitchFamily="34" charset="0"/>
              </a:rPr>
              <a:t>Construction companies face(d) challenges in budget planning and had to adopt different procurement strategies to mitigate the impacts of the price fluctuations.</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98244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2817440" y="2758054"/>
            <a:ext cx="6557112"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Prohibition on Provision of Architecture and Engineering Services</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88" y="3429000"/>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b="1" i="0" dirty="0">
                <a:solidFill>
                  <a:schemeClr val="bg1"/>
                </a:solidFill>
                <a:effectLst/>
                <a:latin typeface="Arial" panose="020B0604020202020204" pitchFamily="34" charset="0"/>
                <a:cs typeface="Arial" panose="020B0604020202020204" pitchFamily="34" charset="0"/>
              </a:rPr>
              <a:t>Scope of Prohibition:</a:t>
            </a:r>
            <a:endParaRPr lang="en-US" b="0" i="0" dirty="0">
              <a:solidFill>
                <a:schemeClr val="bg1"/>
              </a:solidFill>
              <a:effectLst/>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a:t>
            </a:r>
            <a:r>
              <a:rPr lang="en-US" b="0" i="0" dirty="0">
                <a:solidFill>
                  <a:schemeClr val="bg1"/>
                </a:solidFill>
                <a:effectLst/>
                <a:latin typeface="Arial" panose="020B0604020202020204" pitchFamily="34" charset="0"/>
                <a:cs typeface="Arial" panose="020B0604020202020204" pitchFamily="34" charset="0"/>
              </a:rPr>
              <a:t>ndividuals and entities in Russia</a:t>
            </a:r>
            <a:r>
              <a:rPr lang="tr-TR" b="0" i="0" dirty="0">
                <a:solidFill>
                  <a:schemeClr val="bg1"/>
                </a:solidFill>
                <a:effectLst/>
                <a:latin typeface="Arial" panose="020B0604020202020204" pitchFamily="34" charset="0"/>
                <a:cs typeface="Arial" panose="020B0604020202020204" pitchFamily="34" charset="0"/>
              </a:rPr>
              <a:t> </a:t>
            </a:r>
            <a:r>
              <a:rPr lang="tr-TR" dirty="0">
                <a:solidFill>
                  <a:schemeClr val="bg1"/>
                </a:solidFill>
                <a:latin typeface="Arial" panose="020B0604020202020204" pitchFamily="34" charset="0"/>
                <a:cs typeface="Arial" panose="020B0604020202020204" pitchFamily="34" charset="0"/>
              </a:rPr>
              <a:t>(</a:t>
            </a:r>
            <a:r>
              <a:rPr lang="en-US" b="0" i="0" dirty="0">
                <a:solidFill>
                  <a:schemeClr val="bg1"/>
                </a:solidFill>
                <a:effectLst/>
                <a:latin typeface="Arial" panose="020B0604020202020204" pitchFamily="34" charset="0"/>
                <a:cs typeface="Arial" panose="020B0604020202020204" pitchFamily="34" charset="0"/>
              </a:rPr>
              <a:t>territorial definition).</a:t>
            </a:r>
          </a:p>
          <a:p>
            <a:pPr marL="742950" lvl="1" indent="-285750" algn="just">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Inability to engage US and EU nationals or entities for architectural and engineering services.</a:t>
            </a:r>
          </a:p>
          <a:p>
            <a:pPr algn="just">
              <a:buFont typeface="Wingdings" panose="05000000000000000000" pitchFamily="2" charset="2"/>
              <a:buChar char="Ø"/>
            </a:pPr>
            <a:r>
              <a:rPr lang="en-US" b="1" i="0" dirty="0">
                <a:solidFill>
                  <a:schemeClr val="bg1"/>
                </a:solidFill>
                <a:effectLst/>
                <a:latin typeface="Arial" panose="020B0604020202020204" pitchFamily="34" charset="0"/>
                <a:cs typeface="Arial" panose="020B0604020202020204" pitchFamily="34" charset="0"/>
              </a:rPr>
              <a:t>Impact on Agreements/Projects:</a:t>
            </a:r>
            <a:endParaRPr lang="en-US" b="0" i="0" dirty="0">
              <a:solidFill>
                <a:schemeClr val="bg1"/>
              </a:solidFill>
              <a:effectLst/>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Expected complications for e</a:t>
            </a:r>
            <a:r>
              <a:rPr lang="en-US" b="0" i="0" dirty="0">
                <a:solidFill>
                  <a:schemeClr val="bg1"/>
                </a:solidFill>
                <a:effectLst/>
                <a:latin typeface="Arial" panose="020B0604020202020204" pitchFamily="34" charset="0"/>
                <a:cs typeface="Arial" panose="020B0604020202020204" pitchFamily="34" charset="0"/>
              </a:rPr>
              <a:t>xisting agreements and projects reliant on services from international companies</a:t>
            </a:r>
            <a:r>
              <a:rPr lang="tr-TR" b="0" i="0" dirty="0">
                <a:solidFill>
                  <a:schemeClr val="bg1"/>
                </a:solidFill>
                <a:effectLst/>
                <a:latin typeface="Arial" panose="020B0604020202020204" pitchFamily="34" charset="0"/>
                <a:cs typeface="Arial" panose="020B0604020202020204" pitchFamily="34" charset="0"/>
              </a:rPr>
              <a:t>.</a:t>
            </a:r>
          </a:p>
          <a:p>
            <a:pPr marL="742950" lvl="1" indent="-28575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Companies are forced to rely on companies of non-sanctioning nationalities or in-house solutions.</a:t>
            </a:r>
          </a:p>
          <a:p>
            <a:pPr algn="just">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422674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7214534" y="2152891"/>
            <a:ext cx="4471792" cy="3143924"/>
          </a:xfrm>
        </p:spPr>
        <p:txBody>
          <a:bodyPr>
            <a:noAutofit/>
          </a:bodyPr>
          <a:lstStyle/>
          <a:p>
            <a:r>
              <a:rPr lang="en-US" sz="5400" dirty="0">
                <a:solidFill>
                  <a:schemeClr val="bg1"/>
                </a:solidFill>
                <a:latin typeface="Arial" panose="020B0604020202020204" pitchFamily="34" charset="0"/>
                <a:cs typeface="Arial" panose="020B0604020202020204" pitchFamily="34" charset="0"/>
              </a:rPr>
              <a:t>Potential Legal/</a:t>
            </a:r>
            <a:r>
              <a:rPr lang="tr-TR" sz="5400" dirty="0">
                <a:solidFill>
                  <a:schemeClr val="bg1"/>
                </a:solidFill>
                <a:latin typeface="Arial" panose="020B0604020202020204" pitchFamily="34" charset="0"/>
                <a:cs typeface="Arial" panose="020B0604020202020204" pitchFamily="34" charset="0"/>
              </a:rPr>
              <a:t> </a:t>
            </a:r>
            <a:r>
              <a:rPr lang="en-US" sz="5400" dirty="0">
                <a:solidFill>
                  <a:schemeClr val="bg1"/>
                </a:solidFill>
                <a:latin typeface="Arial" panose="020B0604020202020204" pitchFamily="34" charset="0"/>
                <a:cs typeface="Arial" panose="020B0604020202020204" pitchFamily="34" charset="0"/>
              </a:rPr>
              <a:t>Contractual Responses</a:t>
            </a:r>
            <a:endParaRPr lang="en-US" sz="5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1849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3" y="2398969"/>
            <a:ext cx="4471792"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Arial" panose="020B0604020202020204" pitchFamily="34" charset="0"/>
                <a:cs typeface="Arial" panose="020B0604020202020204" pitchFamily="34" charset="0"/>
              </a:rPr>
              <a:t>Force Majeure</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178772"/>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n-US" b="0" i="0" dirty="0">
                <a:solidFill>
                  <a:schemeClr val="bg1"/>
                </a:solidFill>
                <a:effectLst/>
                <a:latin typeface="Arial" panose="020B0604020202020204" pitchFamily="34" charset="0"/>
                <a:cs typeface="Arial" panose="020B0604020202020204" pitchFamily="34" charset="0"/>
              </a:rPr>
              <a:t>Contracts often include force majeure clauses for relief in unforeseen events. </a:t>
            </a:r>
            <a:endParaRPr lang="tr-TR" b="1" i="0" dirty="0">
              <a:solidFill>
                <a:schemeClr val="bg1"/>
              </a:solidFill>
              <a:effectLst/>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b="1" i="0" dirty="0">
                <a:solidFill>
                  <a:schemeClr val="bg1"/>
                </a:solidFill>
                <a:effectLst/>
                <a:latin typeface="Arial" panose="020B0604020202020204" pitchFamily="34" charset="0"/>
                <a:cs typeface="Arial" panose="020B0604020202020204" pitchFamily="34" charset="0"/>
              </a:rPr>
              <a:t>Standard Definitions:</a:t>
            </a:r>
            <a:endParaRPr lang="en-US" b="0" i="0" dirty="0">
              <a:solidFill>
                <a:schemeClr val="bg1"/>
              </a:solidFill>
              <a:effectLst/>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Many contracts list force majeure events, often excluding sanctions and embargoes.</a:t>
            </a:r>
          </a:p>
          <a:p>
            <a:pPr algn="just">
              <a:buFont typeface="Wingdings" panose="05000000000000000000" pitchFamily="2" charset="2"/>
              <a:buChar char="Ø"/>
            </a:pPr>
            <a:r>
              <a:rPr lang="en-US" b="1" i="0" dirty="0">
                <a:solidFill>
                  <a:schemeClr val="bg1"/>
                </a:solidFill>
                <a:effectLst/>
                <a:latin typeface="Arial" panose="020B0604020202020204" pitchFamily="34" charset="0"/>
                <a:cs typeface="Arial" panose="020B0604020202020204" pitchFamily="34" charset="0"/>
              </a:rPr>
              <a:t>Interaction with Sanctions:</a:t>
            </a:r>
            <a:endParaRPr lang="en-US" b="0" i="0" dirty="0">
              <a:solidFill>
                <a:schemeClr val="bg1"/>
              </a:solidFill>
              <a:effectLst/>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Sanctions might not always activate force majeure clauses; total prevention of fulfilling obligations is often required.</a:t>
            </a:r>
          </a:p>
          <a:p>
            <a:pPr algn="just">
              <a:buFont typeface="Wingdings" panose="05000000000000000000" pitchFamily="2" charset="2"/>
              <a:buChar char="Ø"/>
            </a:pPr>
            <a:r>
              <a:rPr lang="en-US" b="1" i="0" dirty="0">
                <a:solidFill>
                  <a:schemeClr val="bg1"/>
                </a:solidFill>
                <a:effectLst/>
                <a:latin typeface="Arial" panose="020B0604020202020204" pitchFamily="34" charset="0"/>
                <a:cs typeface="Arial" panose="020B0604020202020204" pitchFamily="34" charset="0"/>
              </a:rPr>
              <a:t>Case-by-Case Analysis</a:t>
            </a:r>
            <a:endParaRPr lang="en-US" b="0" i="0" dirty="0">
              <a:solidFill>
                <a:schemeClr val="bg1"/>
              </a:solidFill>
              <a:effectLst/>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20630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401964" y="2210766"/>
            <a:ext cx="5388069"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FIDIC (2017) Force Majeure Clause</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0" y="3125033"/>
            <a:ext cx="8761615" cy="3500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FIDIC Red/Yellow/Silver Books, Clause 18.1</a:t>
            </a:r>
            <a:r>
              <a:rPr lang="tr-TR" b="1" dirty="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a:p>
            <a:pPr marL="0" indent="0" algn="just">
              <a:buNone/>
            </a:pPr>
            <a:r>
              <a:rPr lang="en-US" sz="2000" b="0" i="1" dirty="0">
                <a:solidFill>
                  <a:schemeClr val="bg1"/>
                </a:solidFill>
                <a:effectLst/>
                <a:latin typeface="Arial" panose="020B0604020202020204" pitchFamily="34" charset="0"/>
                <a:cs typeface="Arial" panose="020B0604020202020204" pitchFamily="34" charset="0"/>
              </a:rPr>
              <a:t>An Exceptional Event may comprise but is not limited to any of the following events or circumstances provided that conditions (</a:t>
            </a:r>
            <a:r>
              <a:rPr lang="en-US" sz="2000" b="0" i="1" dirty="0" err="1">
                <a:solidFill>
                  <a:schemeClr val="bg1"/>
                </a:solidFill>
                <a:effectLst/>
                <a:latin typeface="Arial" panose="020B0604020202020204" pitchFamily="34" charset="0"/>
                <a:cs typeface="Arial" panose="020B0604020202020204" pitchFamily="34" charset="0"/>
              </a:rPr>
              <a:t>i</a:t>
            </a:r>
            <a:r>
              <a:rPr lang="en-US" sz="2000" b="0" i="1" dirty="0">
                <a:solidFill>
                  <a:schemeClr val="bg1"/>
                </a:solidFill>
                <a:effectLst/>
                <a:latin typeface="Arial" panose="020B0604020202020204" pitchFamily="34" charset="0"/>
                <a:cs typeface="Arial" panose="020B0604020202020204" pitchFamily="34" charset="0"/>
              </a:rPr>
              <a:t>) to (iv) above are satisfied:</a:t>
            </a:r>
          </a:p>
          <a:p>
            <a:pPr marL="0" indent="0" algn="just">
              <a:buNone/>
            </a:pPr>
            <a:r>
              <a:rPr lang="en-US" sz="2000" b="0" i="1" u="sng" dirty="0">
                <a:solidFill>
                  <a:schemeClr val="bg1"/>
                </a:solidFill>
                <a:effectLst/>
                <a:latin typeface="Arial" panose="020B0604020202020204" pitchFamily="34" charset="0"/>
                <a:cs typeface="Arial" panose="020B0604020202020204" pitchFamily="34" charset="0"/>
              </a:rPr>
              <a:t>(a) war, hostilities (whether war be declared or not), invasion, act of foreign enemies;</a:t>
            </a:r>
          </a:p>
          <a:p>
            <a:pPr marL="0" indent="0" algn="just">
              <a:buNone/>
            </a:pPr>
            <a:r>
              <a:rPr lang="en-US" sz="2000" b="0" i="1" u="sng" dirty="0">
                <a:solidFill>
                  <a:schemeClr val="bg1"/>
                </a:solidFill>
                <a:effectLst/>
                <a:latin typeface="Arial" panose="020B0604020202020204" pitchFamily="34" charset="0"/>
                <a:cs typeface="Arial" panose="020B0604020202020204" pitchFamily="34" charset="0"/>
              </a:rPr>
              <a:t>(b) rebellion, terrorism, revolution, insurrection, military or usurped power, or civil war;</a:t>
            </a:r>
          </a:p>
          <a:p>
            <a:pPr marL="0" indent="0" algn="just">
              <a:buNone/>
            </a:pPr>
            <a:r>
              <a:rPr lang="en-US" sz="2000" b="0" i="1" u="sng" dirty="0">
                <a:solidFill>
                  <a:schemeClr val="bg1"/>
                </a:solidFill>
                <a:effectLst/>
                <a:latin typeface="Arial" panose="020B0604020202020204" pitchFamily="34" charset="0"/>
                <a:cs typeface="Arial" panose="020B0604020202020204" pitchFamily="34" charset="0"/>
              </a:rPr>
              <a:t>(c) riot, commotion or disorder by persons other than the Contractor’s Personnel and other employees of the Contractor and Subcontractors;</a:t>
            </a:r>
          </a:p>
          <a:p>
            <a:pPr marL="0" indent="0" algn="just">
              <a:buNone/>
            </a:pPr>
            <a:r>
              <a:rPr lang="en-US" sz="2000" b="0" i="1" dirty="0">
                <a:solidFill>
                  <a:schemeClr val="bg1"/>
                </a:solidFill>
                <a:effectLst/>
                <a:latin typeface="Arial" panose="020B0604020202020204" pitchFamily="34" charset="0"/>
                <a:cs typeface="Arial" panose="020B0604020202020204" pitchFamily="34" charset="0"/>
              </a:rPr>
              <a:t>(…)</a:t>
            </a:r>
            <a:endParaRPr lang="en-US" sz="2000" i="1" dirty="0">
              <a:solidFill>
                <a:schemeClr val="bg1"/>
              </a:solidFill>
              <a:latin typeface="Arial" panose="020B0604020202020204" pitchFamily="34" charset="0"/>
              <a:cs typeface="Arial" panose="020B0604020202020204" pitchFamily="34" charset="0"/>
            </a:endParaRPr>
          </a:p>
          <a:p>
            <a:pPr marL="0" indent="0" algn="just">
              <a:buNone/>
            </a:pPr>
            <a:endParaRPr lang="en-US" sz="16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81021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2593300" y="2391693"/>
            <a:ext cx="7005393"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chemeClr val="bg1"/>
                </a:solidFill>
                <a:effectLst/>
                <a:latin typeface="Arial" panose="020B0604020202020204" pitchFamily="34" charset="0"/>
                <a:cs typeface="Arial" panose="020B0604020202020204" pitchFamily="34" charset="0"/>
              </a:rPr>
              <a:t>Russian Civil Code 401/3: Specifics on Force Majeure</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88" y="3171496"/>
            <a:ext cx="8761615" cy="350022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n-US" sz="2000" b="1" dirty="0">
                <a:solidFill>
                  <a:schemeClr val="bg1"/>
                </a:solidFill>
                <a:latin typeface="Arial" panose="020B0604020202020204" pitchFamily="34" charset="0"/>
                <a:cs typeface="Arial" panose="020B0604020202020204" pitchFamily="34" charset="0"/>
              </a:rPr>
              <a:t>Civil Code of Russian Federation art. 401</a:t>
            </a:r>
            <a:r>
              <a:rPr lang="tr-TR" sz="2000" dirty="0">
                <a:solidFill>
                  <a:schemeClr val="bg1"/>
                </a:solidFill>
                <a:latin typeface="Arial" panose="020B0604020202020204" pitchFamily="34" charset="0"/>
                <a:cs typeface="Arial" panose="020B0604020202020204" pitchFamily="34" charset="0"/>
              </a:rPr>
              <a:t> </a:t>
            </a:r>
            <a:r>
              <a:rPr lang="en-US" sz="2000" i="1" dirty="0">
                <a:solidFill>
                  <a:schemeClr val="bg1"/>
                </a:solidFill>
                <a:latin typeface="Arial" panose="020B0604020202020204" pitchFamily="34" charset="0"/>
                <a:cs typeface="Arial" panose="020B0604020202020204" pitchFamily="34" charset="0"/>
              </a:rPr>
              <a:t>The Grounds of Responsibility for the Violation of the Obligation </a:t>
            </a:r>
            <a:endParaRPr lang="tr-TR" sz="2000" i="1" dirty="0">
              <a:solidFill>
                <a:schemeClr val="bg1"/>
              </a:solidFill>
              <a:latin typeface="Arial" panose="020B0604020202020204" pitchFamily="34" charset="0"/>
              <a:cs typeface="Arial" panose="020B0604020202020204" pitchFamily="34" charset="0"/>
            </a:endParaRPr>
          </a:p>
          <a:p>
            <a:pPr marL="0" indent="0" algn="just">
              <a:buNone/>
            </a:pPr>
            <a:r>
              <a:rPr lang="tr-TR" sz="2000" i="1" dirty="0">
                <a:solidFill>
                  <a:schemeClr val="bg1"/>
                </a:solidFill>
                <a:latin typeface="Arial" panose="020B0604020202020204" pitchFamily="34" charset="0"/>
                <a:cs typeface="Arial" panose="020B0604020202020204" pitchFamily="34" charset="0"/>
              </a:rPr>
              <a:t>(…)</a:t>
            </a:r>
          </a:p>
          <a:p>
            <a:pPr marL="0" indent="0" algn="just">
              <a:buNone/>
            </a:pPr>
            <a:r>
              <a:rPr lang="tr-TR" sz="2000" i="1" dirty="0">
                <a:solidFill>
                  <a:schemeClr val="bg1"/>
                </a:solidFill>
                <a:latin typeface="Arial" panose="020B0604020202020204" pitchFamily="34" charset="0"/>
                <a:cs typeface="Arial" panose="020B0604020202020204" pitchFamily="34" charset="0"/>
              </a:rPr>
              <a:t>3. </a:t>
            </a:r>
            <a:r>
              <a:rPr lang="en-US" sz="2000" i="1" dirty="0">
                <a:solidFill>
                  <a:schemeClr val="bg1"/>
                </a:solidFill>
                <a:latin typeface="Arial" panose="020B0604020202020204" pitchFamily="34" charset="0"/>
                <a:cs typeface="Arial" panose="020B0604020202020204" pitchFamily="34" charset="0"/>
              </a:rPr>
              <a:t>Unless otherwise stipulated by the law or by the contract, </a:t>
            </a:r>
            <a:r>
              <a:rPr lang="en-US" sz="2000" b="1" i="1" dirty="0">
                <a:solidFill>
                  <a:schemeClr val="bg1"/>
                </a:solidFill>
                <a:latin typeface="Arial" panose="020B0604020202020204" pitchFamily="34" charset="0"/>
                <a:cs typeface="Arial" panose="020B0604020202020204" pitchFamily="34" charset="0"/>
              </a:rPr>
              <a:t>the person, who has failed to discharge, or has discharged in an improper way, the obligation, while performing the business activity, shall bear responsibility, unless he proves that the proper discharge has been impossible because of a force-majeure, i.e., because of the extraordinary circumstances, which it was impossible to avert under the given conditions. </a:t>
            </a:r>
            <a:r>
              <a:rPr lang="en-US" sz="2000" i="1" dirty="0">
                <a:solidFill>
                  <a:schemeClr val="bg1"/>
                </a:solidFill>
                <a:latin typeface="Arial" panose="020B0604020202020204" pitchFamily="34" charset="0"/>
                <a:cs typeface="Arial" panose="020B0604020202020204" pitchFamily="34" charset="0"/>
              </a:rPr>
              <a:t>To such kind of circumstances shall not be referred, in particular, the violations of obligations on the part of the debtor's counter-agents, or the absence on the market of commodities, indispensable for the discharge, or the absence of the necessary means at the debtor's disposal. </a:t>
            </a:r>
            <a:endParaRPr lang="tr-TR" sz="2000" i="1" dirty="0">
              <a:solidFill>
                <a:schemeClr val="bg1"/>
              </a:solidFill>
              <a:latin typeface="Arial" panose="020B0604020202020204" pitchFamily="34" charset="0"/>
              <a:cs typeface="Arial" panose="020B0604020202020204" pitchFamily="34" charset="0"/>
            </a:endParaRPr>
          </a:p>
          <a:p>
            <a:pPr marL="0" indent="0" algn="just">
              <a:buNone/>
            </a:pPr>
            <a:endParaRPr lang="en-US" sz="1600" dirty="0">
              <a:solidFill>
                <a:schemeClr val="bg1"/>
              </a:solidFill>
              <a:latin typeface="Arial" panose="020B0604020202020204" pitchFamily="34" charset="0"/>
              <a:cs typeface="Arial" panose="020B0604020202020204" pitchFamily="34" charset="0"/>
            </a:endParaRPr>
          </a:p>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8414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3" y="2398969"/>
            <a:ext cx="4471792"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chemeClr val="bg1"/>
                </a:solidFill>
                <a:effectLst/>
                <a:latin typeface="Arial" panose="020B0604020202020204" pitchFamily="34" charset="0"/>
                <a:cs typeface="Arial" panose="020B0604020202020204" pitchFamily="34" charset="0"/>
              </a:rPr>
              <a:t>Material Adverse Change (MAC) Clauses</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357780"/>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MAC provisions apply even in cases where contract execution isn’t impossible but becomes burdensome or impractical due to altered circumstances.</a:t>
            </a:r>
            <a:endParaRPr lang="tr-TR" sz="2000"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MAC clauses necessitate and promote collaboration and shared risk, allowing or inducing parties to adjust and maintain project momentum amidst changing conditions.</a:t>
            </a:r>
          </a:p>
          <a:p>
            <a:pPr algn="just">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Parties often make practical adjustments, irrespective of legal provisions, to accommodate sanctions' effects, ensuring a balance in rights and obligations.</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22946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3" y="2474336"/>
            <a:ext cx="4471792"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chemeClr val="bg1"/>
                </a:solidFill>
                <a:effectLst/>
                <a:latin typeface="Arial" panose="020B0604020202020204" pitchFamily="34" charset="0"/>
                <a:cs typeface="Arial" panose="020B0604020202020204" pitchFamily="34" charset="0"/>
              </a:rPr>
              <a:t>Material Adverse Change (MAC) Clauses</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254139"/>
            <a:ext cx="8761615" cy="3500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Article</a:t>
            </a:r>
            <a:r>
              <a:rPr lang="tr-TR" dirty="0">
                <a:solidFill>
                  <a:schemeClr val="bg1"/>
                </a:solidFill>
                <a:latin typeface="Arial" panose="020B0604020202020204" pitchFamily="34" charset="0"/>
                <a:cs typeface="Arial" panose="020B0604020202020204" pitchFamily="34" charset="0"/>
              </a:rPr>
              <a:t> 451</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Allows parties to demand contract amendments if significant changes in circumstances affect the balance of property interests.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Conditions:</a:t>
            </a:r>
            <a:endParaRPr lang="tr-TR" dirty="0">
              <a:solidFill>
                <a:schemeClr val="bg1"/>
              </a:solidFill>
              <a:latin typeface="Arial" panose="020B0604020202020204" pitchFamily="34" charset="0"/>
              <a:cs typeface="Arial" panose="020B0604020202020204" pitchFamily="34" charset="0"/>
            </a:endParaRPr>
          </a:p>
          <a:p>
            <a:pPr lvl="2" algn="just">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Unforeseeability, unavoidability and externality of the event </a:t>
            </a:r>
          </a:p>
          <a:p>
            <a:pPr lvl="2" algn="just">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Exercise of due care</a:t>
            </a:r>
          </a:p>
          <a:p>
            <a:pPr lvl="2" algn="just">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Rupture of the balance/frustration of the purpose of the contract</a:t>
            </a:r>
          </a:p>
          <a:p>
            <a:pPr lvl="2" algn="just">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(Non)-Assumption of Risk</a:t>
            </a:r>
            <a:endParaRPr lang="tr-TR"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Article </a:t>
            </a:r>
            <a:r>
              <a:rPr lang="tr-TR" dirty="0">
                <a:solidFill>
                  <a:schemeClr val="bg1"/>
                </a:solidFill>
                <a:latin typeface="Arial" panose="020B0604020202020204" pitchFamily="34" charset="0"/>
                <a:cs typeface="Arial" panose="020B0604020202020204" pitchFamily="34" charset="0"/>
              </a:rPr>
              <a:t>709/6</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Grants contractors the right to demand price increases in case of substantial material and equipment cost increases.</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78713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779080" y="2398969"/>
            <a:ext cx="4471792"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chemeClr val="bg1"/>
                </a:solidFill>
                <a:effectLst/>
                <a:latin typeface="Arial" panose="020B0604020202020204" pitchFamily="34" charset="0"/>
                <a:cs typeface="Arial" panose="020B0604020202020204" pitchFamily="34" charset="0"/>
              </a:rPr>
              <a:t>Material Adverse Change (MAC) Clauses</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462988" y="3357780"/>
            <a:ext cx="11458936" cy="350022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sz="1800" b="1" dirty="0">
                <a:solidFill>
                  <a:schemeClr val="bg1"/>
                </a:solidFill>
                <a:effectLst/>
                <a:latin typeface="Arial" panose="020B0604020202020204" pitchFamily="34" charset="0"/>
                <a:cs typeface="Arial" panose="020B0604020202020204" pitchFamily="34" charset="0"/>
              </a:rPr>
              <a:t>Article 451</a:t>
            </a:r>
            <a:r>
              <a:rPr lang="tr-TR" sz="1800" b="1"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The Amendment and the Cancellation of the Contract Because of an Essential Change of Circumstances </a:t>
            </a:r>
            <a:endParaRPr lang="tr-TR" sz="1800" dirty="0">
              <a:solidFill>
                <a:schemeClr val="bg1"/>
              </a:solidFill>
              <a:latin typeface="Arial" panose="020B0604020202020204" pitchFamily="34" charset="0"/>
              <a:cs typeface="Arial" panose="020B0604020202020204" pitchFamily="34" charset="0"/>
            </a:endParaRPr>
          </a:p>
          <a:p>
            <a:pPr marL="0" indent="0" algn="just">
              <a:buNone/>
            </a:pPr>
            <a:r>
              <a:rPr lang="en-US" sz="1800" dirty="0">
                <a:solidFill>
                  <a:schemeClr val="bg1"/>
                </a:solidFill>
                <a:latin typeface="Arial" panose="020B0604020202020204" pitchFamily="34" charset="0"/>
                <a:cs typeface="Arial" panose="020B0604020202020204" pitchFamily="34" charset="0"/>
              </a:rPr>
              <a:t>1. An essential change of the circumstances, from which the parties have proceeded when concluding the contract, shall be the ground for its </a:t>
            </a:r>
            <a:r>
              <a:rPr lang="en-US" sz="1800" b="1" dirty="0">
                <a:solidFill>
                  <a:schemeClr val="bg1"/>
                </a:solidFill>
                <a:latin typeface="Arial" panose="020B0604020202020204" pitchFamily="34" charset="0"/>
                <a:cs typeface="Arial" panose="020B0604020202020204" pitchFamily="34" charset="0"/>
              </a:rPr>
              <a:t>amendment or cancellation</a:t>
            </a:r>
            <a:r>
              <a:rPr lang="en-US" sz="1800" dirty="0">
                <a:solidFill>
                  <a:schemeClr val="bg1"/>
                </a:solidFill>
                <a:latin typeface="Arial" panose="020B0604020202020204" pitchFamily="34" charset="0"/>
                <a:cs typeface="Arial" panose="020B0604020202020204" pitchFamily="34" charset="0"/>
              </a:rPr>
              <a:t>, (…) </a:t>
            </a:r>
            <a:endParaRPr lang="tr-TR" sz="1800" dirty="0">
              <a:solidFill>
                <a:schemeClr val="bg1"/>
              </a:solidFill>
              <a:latin typeface="Arial" panose="020B0604020202020204" pitchFamily="34" charset="0"/>
              <a:cs typeface="Arial" panose="020B0604020202020204" pitchFamily="34" charset="0"/>
            </a:endParaRPr>
          </a:p>
          <a:p>
            <a:pPr marL="0" indent="0" algn="just">
              <a:buNone/>
            </a:pPr>
            <a:r>
              <a:rPr lang="en-US" sz="1800" dirty="0">
                <a:solidFill>
                  <a:schemeClr val="bg1"/>
                </a:solidFill>
                <a:latin typeface="Arial" panose="020B0604020202020204" pitchFamily="34" charset="0"/>
                <a:cs typeface="Arial" panose="020B0604020202020204" pitchFamily="34" charset="0"/>
              </a:rPr>
              <a:t>2. If the parties have failed to reach an agreement on bringing the contract into correspondence with the essentially changed circumstances or on its cancellation, </a:t>
            </a:r>
            <a:r>
              <a:rPr lang="en-US" sz="1800" b="1" dirty="0">
                <a:solidFill>
                  <a:schemeClr val="bg1"/>
                </a:solidFill>
                <a:latin typeface="Arial" panose="020B0604020202020204" pitchFamily="34" charset="0"/>
                <a:cs typeface="Arial" panose="020B0604020202020204" pitchFamily="34" charset="0"/>
              </a:rPr>
              <a:t>the contract may be cancelled</a:t>
            </a:r>
            <a:r>
              <a:rPr lang="en-US" sz="1800" dirty="0">
                <a:solidFill>
                  <a:schemeClr val="bg1"/>
                </a:solidFill>
                <a:latin typeface="Arial" panose="020B0604020202020204" pitchFamily="34" charset="0"/>
                <a:cs typeface="Arial" panose="020B0604020202020204" pitchFamily="34" charset="0"/>
              </a:rPr>
              <a:t>, and on the grounds, stipulated by Item 4 of the present Article, </a:t>
            </a:r>
            <a:r>
              <a:rPr lang="en-US" sz="1800" b="1" dirty="0">
                <a:solidFill>
                  <a:schemeClr val="bg1"/>
                </a:solidFill>
                <a:latin typeface="Arial" panose="020B0604020202020204" pitchFamily="34" charset="0"/>
                <a:cs typeface="Arial" panose="020B0604020202020204" pitchFamily="34" charset="0"/>
              </a:rPr>
              <a:t>it may be amended by the court </a:t>
            </a:r>
            <a:r>
              <a:rPr lang="en-US" sz="1800" dirty="0">
                <a:solidFill>
                  <a:schemeClr val="bg1"/>
                </a:solidFill>
                <a:latin typeface="Arial" panose="020B0604020202020204" pitchFamily="34" charset="0"/>
                <a:cs typeface="Arial" panose="020B0604020202020204" pitchFamily="34" charset="0"/>
              </a:rPr>
              <a:t>upon the claim of the interested party in the face of the simultaneous existence of the following conditions: </a:t>
            </a:r>
            <a:endParaRPr lang="tr-TR" sz="1800" dirty="0">
              <a:solidFill>
                <a:schemeClr val="bg1"/>
              </a:solidFill>
              <a:latin typeface="Arial" panose="020B0604020202020204" pitchFamily="34" charset="0"/>
              <a:cs typeface="Arial" panose="020B0604020202020204" pitchFamily="34" charset="0"/>
            </a:endParaRPr>
          </a:p>
          <a:p>
            <a:pPr marL="457200" lvl="1" indent="0" algn="just">
              <a:buNone/>
            </a:pPr>
            <a:r>
              <a:rPr lang="tr-TR" sz="1800" dirty="0">
                <a:solidFill>
                  <a:schemeClr val="bg1"/>
                </a:solidFill>
                <a:latin typeface="Arial" panose="020B0604020202020204" pitchFamily="34" charset="0"/>
                <a:cs typeface="Arial" panose="020B0604020202020204" pitchFamily="34" charset="0"/>
              </a:rPr>
              <a:t>1)</a:t>
            </a:r>
            <a:r>
              <a:rPr lang="en-US" sz="1800" dirty="0">
                <a:solidFill>
                  <a:schemeClr val="bg1"/>
                </a:solidFill>
                <a:latin typeface="Arial" panose="020B0604020202020204" pitchFamily="34" charset="0"/>
                <a:cs typeface="Arial" panose="020B0604020202020204" pitchFamily="34" charset="0"/>
              </a:rPr>
              <a:t>at the moment of concluding the contract, the parties have proceeded from the fact that no such change of the circumstances will take place; </a:t>
            </a:r>
          </a:p>
          <a:p>
            <a:pPr marL="457200" lvl="1" indent="0" algn="just">
              <a:buNone/>
            </a:pPr>
            <a:r>
              <a:rPr lang="en-US" sz="1800" dirty="0">
                <a:solidFill>
                  <a:schemeClr val="bg1"/>
                </a:solidFill>
                <a:latin typeface="Arial" panose="020B0604020202020204" pitchFamily="34" charset="0"/>
                <a:cs typeface="Arial" panose="020B0604020202020204" pitchFamily="34" charset="0"/>
              </a:rPr>
              <a:t>2) the change of the circumstances has been called forth by the causes, which the interested party could not overcome after they have arisen, while displaying the degree of care and circumspection, which have been expected from it by the nature of the contract and by the terms of the circulation; </a:t>
            </a:r>
          </a:p>
          <a:p>
            <a:pPr marL="457200" lvl="1" indent="0" algn="just">
              <a:buNone/>
            </a:pPr>
            <a:r>
              <a:rPr lang="en-US" sz="1800" dirty="0">
                <a:solidFill>
                  <a:schemeClr val="bg1"/>
                </a:solidFill>
                <a:latin typeface="Arial" panose="020B0604020202020204" pitchFamily="34" charset="0"/>
                <a:cs typeface="Arial" panose="020B0604020202020204" pitchFamily="34" charset="0"/>
              </a:rPr>
              <a:t>3) the execution of the contract without amending its provisions would so much upset the balance of the property interests of the parties, corresponding to the contract, and would entail such a loss for the interested party that it would have been to a considerable extent deprived of what it could have counted upon when concluding the contract; </a:t>
            </a:r>
          </a:p>
          <a:p>
            <a:pPr marL="457200" lvl="1" indent="0" algn="just">
              <a:buNone/>
            </a:pPr>
            <a:r>
              <a:rPr lang="en-US" sz="1800" dirty="0">
                <a:solidFill>
                  <a:schemeClr val="bg1"/>
                </a:solidFill>
                <a:latin typeface="Arial" panose="020B0604020202020204" pitchFamily="34" charset="0"/>
                <a:cs typeface="Arial" panose="020B0604020202020204" pitchFamily="34" charset="0"/>
              </a:rPr>
              <a:t>4) neither from the customs of the business turnover, nor from the substance of the contract does it follow that the risk, involved in the change of the circumstances, shall be borne by the interested party. </a:t>
            </a:r>
            <a:endParaRPr lang="tr-TR" sz="1800" dirty="0">
              <a:solidFill>
                <a:schemeClr val="bg1"/>
              </a:solidFill>
              <a:latin typeface="Arial" panose="020B0604020202020204" pitchFamily="34" charset="0"/>
              <a:cs typeface="Arial" panose="020B0604020202020204" pitchFamily="34" charset="0"/>
            </a:endParaRPr>
          </a:p>
          <a:p>
            <a:pPr marL="0" indent="0" algn="l">
              <a:buNone/>
            </a:pPr>
            <a:r>
              <a:rPr lang="tr-TR" sz="1400" dirty="0">
                <a:solidFill>
                  <a:schemeClr val="bg1"/>
                </a:solidFill>
                <a:latin typeface="Arial" panose="020B0604020202020204" pitchFamily="34" charset="0"/>
                <a:cs typeface="Arial" panose="020B0604020202020204" pitchFamily="34" charset="0"/>
              </a:rPr>
              <a:t>(…)</a:t>
            </a:r>
            <a:endParaRPr lang="en-US" sz="1400" b="0" dirty="0">
              <a:solidFill>
                <a:schemeClr val="bg1"/>
              </a:solidFill>
              <a:effectLst/>
              <a:latin typeface="Arial" panose="020B0604020202020204" pitchFamily="34" charset="0"/>
              <a:cs typeface="Arial" panose="020B0604020202020204" pitchFamily="34" charset="0"/>
            </a:endParaRPr>
          </a:p>
          <a:p>
            <a:pPr marL="0" indent="0" algn="just">
              <a:buNone/>
            </a:pP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29362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3" y="2664461"/>
            <a:ext cx="4471792"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dirty="0">
                <a:ln>
                  <a:noFill/>
                </a:ln>
                <a:solidFill>
                  <a:prstClr val="white"/>
                </a:solidFill>
                <a:effectLst/>
                <a:uLnTx/>
                <a:uFillTx/>
                <a:latin typeface="Arial" panose="020B0604020202020204" pitchFamily="34" charset="0"/>
                <a:ea typeface="+mj-ea"/>
                <a:cs typeface="Arial" panose="020B0604020202020204" pitchFamily="34" charset="0"/>
              </a:rPr>
              <a:t>Summary </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2" y="3877387"/>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Brief Overview of the Sanction Regimes Imposed by the US and the EU</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Certain Relevant Sanctions and their Effects on the Construction Projects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Possible Legal/Contractual Responses</a:t>
            </a:r>
          </a:p>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01989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779080" y="2398969"/>
            <a:ext cx="4471792"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0" dirty="0">
                <a:solidFill>
                  <a:schemeClr val="bg1"/>
                </a:solidFill>
                <a:effectLst/>
                <a:latin typeface="Arial" panose="020B0604020202020204" pitchFamily="34" charset="0"/>
                <a:cs typeface="Arial" panose="020B0604020202020204" pitchFamily="34" charset="0"/>
              </a:rPr>
              <a:t>Material Adverse Change (MAC) Clauses</a:t>
            </a:r>
            <a:endParaRPr lang="en-US" sz="6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462988" y="3357780"/>
            <a:ext cx="11458936"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b="1" dirty="0">
                <a:solidFill>
                  <a:schemeClr val="bg1"/>
                </a:solidFill>
                <a:effectLst/>
                <a:latin typeface="Arial" panose="020B0604020202020204" pitchFamily="34" charset="0"/>
                <a:cs typeface="Arial" panose="020B0604020202020204" pitchFamily="34" charset="0"/>
              </a:rPr>
              <a:t>Article 709/6 (specific manifestation for the price increases):</a:t>
            </a:r>
          </a:p>
          <a:p>
            <a:pPr algn="just">
              <a:buFont typeface="Wingdings" panose="05000000000000000000" pitchFamily="2" charset="2"/>
              <a:buChar char="Ø"/>
            </a:pPr>
            <a:r>
              <a:rPr lang="en-US" dirty="0">
                <a:solidFill>
                  <a:schemeClr val="bg1"/>
                </a:solidFill>
                <a:effectLst/>
                <a:latin typeface="Arial" panose="020B0604020202020204" pitchFamily="34" charset="0"/>
                <a:cs typeface="Arial" panose="020B0604020202020204" pitchFamily="34" charset="0"/>
              </a:rPr>
              <a:t>(…) In the event of the </a:t>
            </a:r>
            <a:r>
              <a:rPr lang="en-US" b="1" dirty="0">
                <a:solidFill>
                  <a:schemeClr val="bg1"/>
                </a:solidFill>
                <a:effectLst/>
                <a:latin typeface="Arial" panose="020B0604020202020204" pitchFamily="34" charset="0"/>
                <a:cs typeface="Arial" panose="020B0604020202020204" pitchFamily="34" charset="0"/>
              </a:rPr>
              <a:t>substantial increase in the case of materials and equipment </a:t>
            </a:r>
            <a:r>
              <a:rPr lang="en-US" dirty="0">
                <a:solidFill>
                  <a:schemeClr val="bg1"/>
                </a:solidFill>
                <a:effectLst/>
                <a:latin typeface="Arial" panose="020B0604020202020204" pitchFamily="34" charset="0"/>
                <a:cs typeface="Arial" panose="020B0604020202020204" pitchFamily="34" charset="0"/>
              </a:rPr>
              <a:t>provided by the contractor, and also of the services rendered to him by third persons, </a:t>
            </a:r>
            <a:r>
              <a:rPr lang="en-US" b="1" dirty="0">
                <a:solidFill>
                  <a:schemeClr val="bg1"/>
                </a:solidFill>
                <a:effectLst/>
                <a:latin typeface="Arial" panose="020B0604020202020204" pitchFamily="34" charset="0"/>
                <a:cs typeface="Arial" panose="020B0604020202020204" pitchFamily="34" charset="0"/>
              </a:rPr>
              <a:t>which cannot be foreseen during the conclusion of the contract</a:t>
            </a:r>
            <a:r>
              <a:rPr lang="en-US" dirty="0">
                <a:solidFill>
                  <a:schemeClr val="bg1"/>
                </a:solidFill>
                <a:effectLst/>
                <a:latin typeface="Arial" panose="020B0604020202020204" pitchFamily="34" charset="0"/>
                <a:cs typeface="Arial" panose="020B0604020202020204" pitchFamily="34" charset="0"/>
              </a:rPr>
              <a:t>, the contractor shall have the right to demand an increase in the fixed price, and should the customer refuse to meet this demand, he shall have the right to demand the dissolution of the contract in accordance with Article 451 of this Code.</a:t>
            </a:r>
          </a:p>
          <a:p>
            <a:pPr marL="0" indent="0" algn="just">
              <a:buNone/>
            </a:pP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57667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3" y="2398969"/>
            <a:ext cx="4471792" cy="77980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solidFill>
                  <a:schemeClr val="bg1"/>
                </a:solidFill>
                <a:latin typeface="Arial" panose="020B0604020202020204" pitchFamily="34" charset="0"/>
                <a:cs typeface="Arial" panose="020B0604020202020204" pitchFamily="34" charset="0"/>
              </a:rPr>
              <a:t>Conclusion</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357780"/>
            <a:ext cx="8761615" cy="350022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Sanctions affect the projects but the companies that can maintain their business in Russia developed alternative methods</a:t>
            </a:r>
          </a:p>
          <a:p>
            <a:pPr marL="285750" indent="-285750" algn="just">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Nonetheless the sanctions still result in increase in time and cost for them</a:t>
            </a:r>
          </a:p>
          <a:p>
            <a:pPr marL="285750" indent="-285750" algn="just">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The force majeure clauses do not provide a response for the but hardship clauses may be of use</a:t>
            </a:r>
          </a:p>
          <a:p>
            <a:pPr marL="285750" indent="-285750" algn="just">
              <a:buFont typeface="Arial" panose="020B0604020202020204" pitchFamily="34" charset="0"/>
              <a:buChar char="•"/>
            </a:pPr>
            <a:r>
              <a:rPr lang="en-GB" sz="2600" dirty="0">
                <a:solidFill>
                  <a:schemeClr val="bg1"/>
                </a:solidFill>
                <a:latin typeface="Arial" panose="020B0604020202020204" pitchFamily="34" charset="0"/>
                <a:cs typeface="Arial" panose="020B0604020202020204" pitchFamily="34" charset="0"/>
              </a:rPr>
              <a:t>Collaboration amongst the business partners are more useful than the legal provisions but legal provisions can still be relevant in such potential collaborative actions.</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6" y="1823029"/>
            <a:ext cx="5592663" cy="438430"/>
          </a:xfrm>
          <a:prstGeom prst="rect">
            <a:avLst/>
          </a:prstGeom>
        </p:spPr>
      </p:pic>
    </p:spTree>
    <p:extLst>
      <p:ext uri="{BB962C8B-B14F-4D97-AF65-F5344CB8AC3E}">
        <p14:creationId xmlns:p14="http://schemas.microsoft.com/office/powerpoint/2010/main" val="89672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252592" y="2810862"/>
            <a:ext cx="5739008" cy="16849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Thank you for listening</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400" i="1" dirty="0">
                <a:solidFill>
                  <a:prstClr val="white"/>
                </a:solidFill>
                <a:latin typeface="Arial" panose="020B0604020202020204" pitchFamily="34" charset="0"/>
                <a:cs typeface="Arial" panose="020B0604020202020204" pitchFamily="34" charset="0"/>
              </a:rPr>
              <a:t>Selim Can Bilgin</a:t>
            </a:r>
            <a:endPar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2400" i="1" dirty="0" err="1">
                <a:solidFill>
                  <a:prstClr val="white"/>
                </a:solidFill>
                <a:latin typeface="Arial" panose="020B0604020202020204" pitchFamily="34" charset="0"/>
                <a:cs typeface="Arial" panose="020B0604020202020204" pitchFamily="34" charset="0"/>
              </a:rPr>
              <a:t>scbilgin@kabinelaw.com</a:t>
            </a:r>
            <a:endPar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Tree>
    <p:extLst>
      <p:ext uri="{BB962C8B-B14F-4D97-AF65-F5344CB8AC3E}">
        <p14:creationId xmlns:p14="http://schemas.microsoft.com/office/powerpoint/2010/main" val="286048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7434454" y="2210765"/>
            <a:ext cx="4471792" cy="3194612"/>
          </a:xfrm>
        </p:spPr>
        <p:txBody>
          <a:bodyPr>
            <a:noAutofit/>
          </a:bodyPr>
          <a:lstStyle/>
          <a:p>
            <a:r>
              <a:rPr lang="en-US" sz="4800" dirty="0">
                <a:solidFill>
                  <a:schemeClr val="bg1"/>
                </a:solidFill>
                <a:latin typeface="Arial" panose="020B0604020202020204" pitchFamily="34" charset="0"/>
                <a:cs typeface="Arial" panose="020B0604020202020204" pitchFamily="34" charset="0"/>
              </a:rPr>
              <a:t>Scope of the Sanction Regimes Imposed by the US</a:t>
            </a:r>
            <a:r>
              <a:rPr lang="tr-TR" sz="4800" dirty="0">
                <a:solidFill>
                  <a:schemeClr val="bg1"/>
                </a:solidFill>
                <a:latin typeface="Arial" panose="020B0604020202020204" pitchFamily="34" charset="0"/>
                <a:cs typeface="Arial" panose="020B0604020202020204" pitchFamily="34" charset="0"/>
              </a:rPr>
              <a:t> </a:t>
            </a:r>
            <a:r>
              <a:rPr lang="en-US" sz="4800" dirty="0">
                <a:solidFill>
                  <a:schemeClr val="bg1"/>
                </a:solidFill>
                <a:latin typeface="Arial" panose="020B0604020202020204" pitchFamily="34" charset="0"/>
                <a:cs typeface="Arial" panose="020B0604020202020204" pitchFamily="34" charset="0"/>
              </a:rPr>
              <a:t>and the EU</a:t>
            </a: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941125" y="2266769"/>
            <a:ext cx="4471792" cy="77980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500" b="1" dirty="0">
                <a:solidFill>
                  <a:schemeClr val="bg1"/>
                </a:solidFill>
                <a:latin typeface="Arial" panose="020B0604020202020204" pitchFamily="34" charset="0"/>
                <a:cs typeface="Arial" panose="020B0604020202020204" pitchFamily="34" charset="0"/>
              </a:rPr>
              <a:t>Country </a:t>
            </a:r>
            <a:r>
              <a:rPr lang="en-US" sz="4500" b="1" dirty="0">
                <a:solidFill>
                  <a:schemeClr val="bg1"/>
                </a:solidFill>
                <a:latin typeface="Arial" panose="020B0604020202020204" pitchFamily="34" charset="0"/>
                <a:cs typeface="Arial" panose="020B0604020202020204" pitchFamily="34" charset="0"/>
              </a:rPr>
              <a:t>Regimes</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045030" y="3046572"/>
            <a:ext cx="9512800" cy="3601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457200" algn="just">
              <a:lnSpc>
                <a:spcPct val="120000"/>
              </a:lnSpc>
              <a:spcAft>
                <a:spcPts val="400"/>
              </a:spcAft>
              <a:buFont typeface="Wingdings" panose="05000000000000000000" pitchFamily="2" charset="2"/>
              <a:buChar char="Ø"/>
            </a:pPr>
            <a:r>
              <a:rPr lang="en-US" sz="1300" b="1" kern="100" dirty="0">
                <a:solidFill>
                  <a:schemeClr val="bg1"/>
                </a:solidFill>
                <a:latin typeface="Arial" panose="020B0604020202020204" pitchFamily="34" charset="0"/>
                <a:ea typeface="Calibri" panose="020F0502020204030204" pitchFamily="34" charset="0"/>
                <a:cs typeface="Arial" panose="020B0604020202020204" pitchFamily="34" charset="0"/>
              </a:rPr>
              <a:t>United State</a:t>
            </a:r>
            <a:r>
              <a:rPr lang="en-US" sz="13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Sanctions </a:t>
            </a:r>
            <a:r>
              <a:rPr lang="en-US"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are applicable</a:t>
            </a:r>
            <a:r>
              <a:rPr lang="en-US" sz="1300" kern="100" dirty="0">
                <a:solidFill>
                  <a:schemeClr val="bg1"/>
                </a:solidFill>
                <a:latin typeface="Arial" panose="020B0604020202020204" pitchFamily="34" charset="0"/>
                <a:ea typeface="Calibri" panose="020F0502020204030204" pitchFamily="34" charset="0"/>
                <a:cs typeface="Arial" panose="020B0604020202020204" pitchFamily="34" charset="0"/>
              </a:rPr>
              <a:t> when</a:t>
            </a:r>
            <a:r>
              <a:rPr lang="tr-TR" sz="1300" kern="1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300"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514350" indent="-285750" algn="just">
              <a:lnSpc>
                <a:spcPct val="120000"/>
              </a:lnSpc>
              <a:spcAft>
                <a:spcPts val="400"/>
              </a:spcAft>
              <a:buFont typeface="Arial" panose="020B0604020202020204" pitchFamily="34" charset="0"/>
              <a:buChar char="•"/>
            </a:pPr>
            <a:r>
              <a:rPr lang="en-029" sz="1300" kern="100" dirty="0">
                <a:solidFill>
                  <a:schemeClr val="bg1"/>
                </a:solidFill>
                <a:latin typeface="Arial" panose="020B0604020202020204" pitchFamily="34" charset="0"/>
                <a:ea typeface="Calibri" panose="020F0502020204030204" pitchFamily="34" charset="0"/>
                <a:cs typeface="Arial" panose="020B0604020202020204" pitchFamily="34" charset="0"/>
              </a:rPr>
              <a:t>There is US jurisdiction</a:t>
            </a:r>
            <a:endParaRPr lang="en-029"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14350" indent="-285750" algn="just">
              <a:lnSpc>
                <a:spcPct val="120000"/>
              </a:lnSpc>
              <a:spcAft>
                <a:spcPts val="400"/>
              </a:spcAft>
              <a:buFont typeface="Arial" panose="020B0604020202020204" pitchFamily="34" charset="0"/>
              <a:buChar char="•"/>
            </a:pPr>
            <a:r>
              <a:rPr lang="en-029"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There is a US-Nexus exists</a:t>
            </a:r>
            <a:r>
              <a:rPr lang="tr-TR"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even if the relevant person(s) are not US person such as the the involvement of US-origin products or such as the use of US dollar transactions that transit the US financial system</a:t>
            </a:r>
          </a:p>
          <a:p>
            <a:pPr marL="514350" indent="-285750" algn="just">
              <a:lnSpc>
                <a:spcPct val="120000"/>
              </a:lnSpc>
              <a:spcAft>
                <a:spcPts val="400"/>
              </a:spcAft>
              <a:buFont typeface="Arial" panose="020B0604020202020204" pitchFamily="34" charset="0"/>
              <a:buChar char="•"/>
            </a:pPr>
            <a:r>
              <a:rPr lang="en-US" sz="1300" kern="100" dirty="0">
                <a:solidFill>
                  <a:schemeClr val="bg1"/>
                </a:solidFill>
                <a:latin typeface="Arial" panose="020B0604020202020204" pitchFamily="34" charset="0"/>
                <a:ea typeface="Calibri" panose="020F0502020204030204" pitchFamily="34" charset="0"/>
                <a:cs typeface="Arial" panose="020B0604020202020204" pitchFamily="34" charset="0"/>
              </a:rPr>
              <a:t>Secondary sanctions apply even when there is neither US jurisdiction nor US person is involved. This is to discourage non-US</a:t>
            </a:r>
            <a:r>
              <a:rPr lang="tr-TR" sz="1300"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300" kern="100" dirty="0">
                <a:solidFill>
                  <a:schemeClr val="bg1"/>
                </a:solidFill>
                <a:latin typeface="Arial" panose="020B0604020202020204" pitchFamily="34" charset="0"/>
                <a:ea typeface="Calibri" panose="020F0502020204030204" pitchFamily="34" charset="0"/>
                <a:cs typeface="Arial" panose="020B0604020202020204" pitchFamily="34" charset="0"/>
              </a:rPr>
              <a:t>persons from engaging with sanctioned persons/transactions</a:t>
            </a:r>
            <a:endParaRPr lang="tr-TR" sz="13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20000"/>
              </a:lnSpc>
              <a:spcAft>
                <a:spcPts val="400"/>
              </a:spcAft>
              <a:buFont typeface="Wingdings" panose="05000000000000000000" pitchFamily="2" charset="2"/>
              <a:buChar char="Ø"/>
            </a:pPr>
            <a:r>
              <a:rPr lang="en-US" sz="1300" b="1" kern="100" dirty="0">
                <a:solidFill>
                  <a:schemeClr val="bg1"/>
                </a:solidFill>
                <a:latin typeface="Arial" panose="020B0604020202020204" pitchFamily="34" charset="0"/>
                <a:ea typeface="Calibri" panose="020F0502020204030204" pitchFamily="34" charset="0"/>
                <a:cs typeface="Arial" panose="020B0604020202020204" pitchFamily="34" charset="0"/>
              </a:rPr>
              <a:t>European U</a:t>
            </a:r>
            <a:r>
              <a:rPr lang="en-US" sz="13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nion Sanctions (</a:t>
            </a:r>
            <a:r>
              <a:rPr lang="en-US"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more limited scope</a:t>
            </a:r>
            <a:r>
              <a:rPr lang="en-US" sz="13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are applicable</a:t>
            </a:r>
            <a:r>
              <a:rPr lang="tr-TR" sz="1300" kern="1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tr-TR" sz="13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571500" indent="-342900" algn="just">
              <a:lnSpc>
                <a:spcPct val="120000"/>
              </a:lnSpc>
              <a:spcAft>
                <a:spcPts val="400"/>
              </a:spcAft>
              <a:buFont typeface="Arial" panose="020B0604020202020204" pitchFamily="34" charset="0"/>
              <a:buChar char="•"/>
            </a:pPr>
            <a:r>
              <a:rPr lang="en-US" sz="1300" kern="100" dirty="0">
                <a:solidFill>
                  <a:schemeClr val="bg1"/>
                </a:solidFill>
                <a:latin typeface="Arial" panose="020B0604020202020204" pitchFamily="34" charset="0"/>
                <a:cs typeface="Arial" panose="020B0604020202020204" pitchFamily="34" charset="0"/>
              </a:rPr>
              <a:t>Within the jurisdiction of the EU</a:t>
            </a:r>
            <a:r>
              <a:rPr lang="tr-TR" sz="1300" kern="100" dirty="0">
                <a:solidFill>
                  <a:schemeClr val="bg1"/>
                </a:solidFill>
                <a:latin typeface="Arial" panose="020B0604020202020204" pitchFamily="34" charset="0"/>
                <a:cs typeface="Arial" panose="020B0604020202020204" pitchFamily="34" charset="0"/>
              </a:rPr>
              <a:t>;</a:t>
            </a:r>
          </a:p>
          <a:p>
            <a:pPr marL="571500" indent="-342900" algn="just">
              <a:lnSpc>
                <a:spcPct val="120000"/>
              </a:lnSpc>
              <a:spcAft>
                <a:spcPts val="400"/>
              </a:spcAft>
              <a:buFont typeface="Arial" panose="020B0604020202020204" pitchFamily="34" charset="0"/>
              <a:buChar char="•"/>
            </a:pPr>
            <a:r>
              <a:rPr lang="en-US" sz="1300" kern="100" dirty="0">
                <a:solidFill>
                  <a:schemeClr val="bg1"/>
                </a:solidFill>
                <a:latin typeface="Arial" panose="020B0604020202020204" pitchFamily="34" charset="0"/>
                <a:cs typeface="Arial" panose="020B0604020202020204" pitchFamily="34" charset="0"/>
              </a:rPr>
              <a:t>to EU nationals wherever they are located</a:t>
            </a:r>
            <a:endParaRPr lang="tr-TR" sz="1300" kern="1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30828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7214534" y="1666686"/>
            <a:ext cx="4471792" cy="4051139"/>
          </a:xfrm>
        </p:spPr>
        <p:txBody>
          <a:bodyPr>
            <a:noAutofit/>
          </a:bodyPr>
          <a:lstStyle/>
          <a:p>
            <a:r>
              <a:rPr lang="en-US" sz="4200" dirty="0">
                <a:solidFill>
                  <a:schemeClr val="bg1"/>
                </a:solidFill>
                <a:latin typeface="Arial" panose="020B0604020202020204" pitchFamily="34" charset="0"/>
                <a:cs typeface="Arial" panose="020B0604020202020204" pitchFamily="34" charset="0"/>
              </a:rPr>
              <a:t>Certain Relevant Sanctions and </a:t>
            </a:r>
            <a:r>
              <a:rPr lang="tr-TR" sz="4200" dirty="0">
                <a:solidFill>
                  <a:schemeClr val="bg1"/>
                </a:solidFill>
                <a:latin typeface="Arial" panose="020B0604020202020204" pitchFamily="34" charset="0"/>
                <a:cs typeface="Arial" panose="020B0604020202020204" pitchFamily="34" charset="0"/>
              </a:rPr>
              <a:t>T</a:t>
            </a:r>
            <a:r>
              <a:rPr lang="en-US" sz="4200" dirty="0">
                <a:solidFill>
                  <a:schemeClr val="bg1"/>
                </a:solidFill>
                <a:latin typeface="Arial" panose="020B0604020202020204" pitchFamily="34" charset="0"/>
                <a:cs typeface="Arial" panose="020B0604020202020204" pitchFamily="34" charset="0"/>
              </a:rPr>
              <a:t>heir Effects on the Construction Projects</a:t>
            </a:r>
            <a:endParaRPr lang="en-US" sz="42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56205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299668" y="2418092"/>
            <a:ext cx="5592663"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Certain Relevant Sanctions</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275504"/>
            <a:ext cx="8761615" cy="350022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List Based Sanctions(Asset Freezes- Transaction Restrictions)</a:t>
            </a:r>
          </a:p>
          <a:p>
            <a:pPr marL="742950" lvl="1" indent="-285750" algn="just">
              <a:lnSpc>
                <a:spcPct val="110000"/>
              </a:lnSpc>
              <a:buFont typeface="Arial" panose="020B0604020202020204" pitchFamily="34" charset="0"/>
              <a:buChar char="•"/>
            </a:pPr>
            <a:r>
              <a:rPr lang="tr-TR" sz="1400" dirty="0">
                <a:solidFill>
                  <a:schemeClr val="bg1"/>
                </a:solidFill>
                <a:latin typeface="Arial" panose="020B0604020202020204" pitchFamily="34" charset="0"/>
                <a:cs typeface="Arial" panose="020B0604020202020204" pitchFamily="34" charset="0"/>
              </a:rPr>
              <a:t>EU: </a:t>
            </a:r>
            <a:r>
              <a:rPr lang="en-US" sz="1400" dirty="0">
                <a:solidFill>
                  <a:schemeClr val="bg1"/>
                </a:solidFill>
                <a:latin typeface="Arial" panose="020B0604020202020204" pitchFamily="34" charset="0"/>
                <a:cs typeface="Arial" panose="020B0604020202020204" pitchFamily="34" charset="0"/>
              </a:rPr>
              <a:t>Council Regulation No 269/2014</a:t>
            </a:r>
            <a:r>
              <a:rPr lang="tr-TR"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of 17 March 2014</a:t>
            </a:r>
            <a:endParaRPr lang="tr-TR" sz="1400" dirty="0">
              <a:solidFill>
                <a:schemeClr val="bg1"/>
              </a:solidFill>
              <a:latin typeface="Arial" panose="020B0604020202020204" pitchFamily="34" charset="0"/>
              <a:cs typeface="Arial" panose="020B0604020202020204" pitchFamily="34" charset="0"/>
            </a:endParaRPr>
          </a:p>
          <a:p>
            <a:pPr marL="742950" lvl="1" indent="-285750" algn="just">
              <a:lnSpc>
                <a:spcPct val="11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US: Section 1(a)(</a:t>
            </a:r>
            <a:r>
              <a:rPr lang="en-US" sz="1400" dirty="0" err="1">
                <a:solidFill>
                  <a:schemeClr val="bg1"/>
                </a:solidFill>
                <a:latin typeface="Arial" panose="020B0604020202020204" pitchFamily="34" charset="0"/>
                <a:cs typeface="Arial" panose="020B0604020202020204" pitchFamily="34" charset="0"/>
              </a:rPr>
              <a:t>i</a:t>
            </a:r>
            <a:r>
              <a:rPr lang="en-US" sz="1400" dirty="0">
                <a:solidFill>
                  <a:schemeClr val="bg1"/>
                </a:solidFill>
                <a:latin typeface="Arial" panose="020B0604020202020204" pitchFamily="34" charset="0"/>
                <a:cs typeface="Arial" panose="020B0604020202020204" pitchFamily="34" charset="0"/>
              </a:rPr>
              <a:t>) of</a:t>
            </a:r>
            <a:r>
              <a:rPr lang="tr-TR" sz="1400" dirty="0">
                <a:solidFill>
                  <a:schemeClr val="bg1"/>
                </a:solidFill>
                <a:latin typeface="Arial" panose="020B0604020202020204" pitchFamily="34" charset="0"/>
                <a:cs typeface="Arial" panose="020B0604020202020204" pitchFamily="34" charset="0"/>
              </a:rPr>
              <a:t> </a:t>
            </a:r>
            <a:r>
              <a:rPr lang="tr-TR" sz="1400" dirty="0" err="1">
                <a:solidFill>
                  <a:schemeClr val="bg1"/>
                </a:solidFill>
                <a:latin typeface="Arial" panose="020B0604020202020204" pitchFamily="34" charset="0"/>
                <a:cs typeface="Arial" panose="020B0604020202020204" pitchFamily="34" charset="0"/>
              </a:rPr>
              <a:t>the</a:t>
            </a:r>
            <a:r>
              <a:rPr lang="en-US" sz="1400" dirty="0">
                <a:solidFill>
                  <a:schemeClr val="bg1"/>
                </a:solidFill>
                <a:latin typeface="Arial" panose="020B0604020202020204" pitchFamily="34" charset="0"/>
                <a:cs typeface="Arial" panose="020B0604020202020204" pitchFamily="34" charset="0"/>
              </a:rPr>
              <a:t> Executive Order 14024</a:t>
            </a:r>
            <a:endParaRPr lang="tr-TR" sz="1400" dirty="0">
              <a:solidFill>
                <a:schemeClr val="bg1"/>
              </a:solidFill>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Exclusion of Russian Banks from SWIFT (Difficulties on the Money Transfers)</a:t>
            </a:r>
          </a:p>
          <a:p>
            <a:pPr marL="742950" lvl="1" indent="-285750" algn="just">
              <a:lnSpc>
                <a:spcPct val="11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Council Regulation (EU) 2022/879 of 3 June 2022</a:t>
            </a:r>
            <a:r>
              <a:rPr lang="tr-TR"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amending Regulation (EU) No 833/2014 </a:t>
            </a:r>
            <a:endParaRPr lang="tr-TR" sz="1400" dirty="0">
              <a:solidFill>
                <a:schemeClr val="bg1"/>
              </a:solidFill>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Export and Import Restrictions (Inability to Import Needed Goods and Price Increases)</a:t>
            </a:r>
          </a:p>
          <a:p>
            <a:pPr marL="742950" lvl="1" indent="-285750" algn="just">
              <a:lnSpc>
                <a:spcPct val="110000"/>
              </a:lnSpc>
              <a:buFont typeface="Arial" panose="020B0604020202020204" pitchFamily="34" charset="0"/>
              <a:buChar char="•"/>
            </a:pPr>
            <a:r>
              <a:rPr lang="tr-TR" sz="1400" dirty="0">
                <a:solidFill>
                  <a:schemeClr val="bg1"/>
                </a:solidFill>
                <a:latin typeface="Arial" panose="020B0604020202020204" pitchFamily="34" charset="0"/>
                <a:cs typeface="Arial" panose="020B0604020202020204" pitchFamily="34" charset="0"/>
              </a:rPr>
              <a:t>EU: </a:t>
            </a:r>
            <a:r>
              <a:rPr lang="en-US" sz="1400" dirty="0">
                <a:solidFill>
                  <a:schemeClr val="bg1"/>
                </a:solidFill>
                <a:latin typeface="Arial" panose="020B0604020202020204" pitchFamily="34" charset="0"/>
                <a:cs typeface="Arial" panose="020B0604020202020204" pitchFamily="34" charset="0"/>
              </a:rPr>
              <a:t>Council Regulation No 833/2014 of 31 July 2014 concerning restrictive measures in view of Russia's actions destabilizing the situation in Ukraine</a:t>
            </a:r>
            <a:endParaRPr lang="tr-TR" sz="1400" dirty="0">
              <a:solidFill>
                <a:schemeClr val="bg1"/>
              </a:solidFill>
              <a:latin typeface="Arial" panose="020B0604020202020204" pitchFamily="34" charset="0"/>
              <a:cs typeface="Arial" panose="020B0604020202020204" pitchFamily="34" charset="0"/>
            </a:endParaRPr>
          </a:p>
          <a:p>
            <a:pPr marL="742950" lvl="1" indent="-285750" algn="just">
              <a:lnSpc>
                <a:spcPct val="110000"/>
              </a:lnSpc>
              <a:buFont typeface="Arial" panose="020B0604020202020204" pitchFamily="34" charset="0"/>
              <a:buChar char="•"/>
            </a:pPr>
            <a:r>
              <a:rPr lang="tr-TR" sz="1400" dirty="0">
                <a:solidFill>
                  <a:schemeClr val="bg1"/>
                </a:solidFill>
                <a:latin typeface="Arial" panose="020B0604020202020204" pitchFamily="34" charset="0"/>
                <a:cs typeface="Arial" panose="020B0604020202020204" pitchFamily="34" charset="0"/>
              </a:rPr>
              <a:t>US</a:t>
            </a:r>
            <a:r>
              <a:rPr lang="en-US" sz="1400" dirty="0">
                <a:solidFill>
                  <a:schemeClr val="bg1"/>
                </a:solidFill>
                <a:latin typeface="Arial" panose="020B0604020202020204" pitchFamily="34" charset="0"/>
                <a:cs typeface="Arial" panose="020B0604020202020204" pitchFamily="34" charset="0"/>
              </a:rPr>
              <a:t>: Executive Order </a:t>
            </a:r>
            <a:r>
              <a:rPr lang="tr-TR" sz="1400" dirty="0">
                <a:solidFill>
                  <a:schemeClr val="bg1"/>
                </a:solidFill>
                <a:latin typeface="Arial" panose="020B0604020202020204" pitchFamily="34" charset="0"/>
                <a:cs typeface="Arial" panose="020B0604020202020204" pitchFamily="34" charset="0"/>
              </a:rPr>
              <a:t>14068; Final Rules </a:t>
            </a:r>
            <a:r>
              <a:rPr lang="en-US" sz="1400" dirty="0">
                <a:solidFill>
                  <a:schemeClr val="bg1"/>
                </a:solidFill>
                <a:latin typeface="Arial" panose="020B0604020202020204" pitchFamily="34" charset="0"/>
                <a:cs typeface="Arial" panose="020B0604020202020204" pitchFamily="34" charset="0"/>
              </a:rPr>
              <a:t>by</a:t>
            </a:r>
            <a:r>
              <a:rPr lang="tr-TR"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Bureau of Industry and Security, Department of Commerce</a:t>
            </a:r>
            <a:r>
              <a:rPr lang="tr-TR"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including </a:t>
            </a:r>
            <a:r>
              <a:rPr lang="tr-TR" sz="1400" dirty="0">
                <a:solidFill>
                  <a:schemeClr val="bg1"/>
                </a:solidFill>
                <a:latin typeface="Arial" panose="020B0604020202020204" pitchFamily="34" charset="0"/>
                <a:cs typeface="Arial" panose="020B0604020202020204" pitchFamily="34" charset="0"/>
              </a:rPr>
              <a:t>15 CFR 730, 15 CFR 746.</a:t>
            </a:r>
          </a:p>
          <a:p>
            <a:pPr algn="just">
              <a:lnSpc>
                <a:spcPct val="110000"/>
              </a:lnSpc>
              <a:buFont typeface="Wingdings" panose="05000000000000000000" pitchFamily="2" charset="2"/>
              <a:buChar char="Ø"/>
            </a:pP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Prohibition on the provision of Architecture and Engineering Services</a:t>
            </a:r>
            <a:r>
              <a:rPr lang="tr-TR"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742950" lvl="1" indent="-285750" algn="just">
              <a:lnSpc>
                <a:spcPct val="11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Council Regulation (EU) 2022/2474 of 16 December 2022 amending Regulation (EU) No 833/2014</a:t>
            </a:r>
            <a:endParaRPr lang="tr-TR" sz="1400" dirty="0">
              <a:solidFill>
                <a:schemeClr val="bg1"/>
              </a:solidFill>
              <a:latin typeface="Arial" panose="020B0604020202020204" pitchFamily="34" charset="0"/>
              <a:cs typeface="Arial" panose="020B0604020202020204" pitchFamily="34" charset="0"/>
            </a:endParaRPr>
          </a:p>
          <a:p>
            <a:pPr marL="742950" lvl="1" indent="-285750" algn="just">
              <a:lnSpc>
                <a:spcPct val="11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Secretary of the Treasury’s Determination in accordance with section 1(a)(ii) of the Executive Order 14071</a:t>
            </a:r>
          </a:p>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400648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860102" y="2121268"/>
            <a:ext cx="4471792"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List-Based Sanctions</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557864" y="2901071"/>
            <a:ext cx="9076268" cy="3500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n-US" sz="2200" i="0" dirty="0">
                <a:solidFill>
                  <a:schemeClr val="bg1"/>
                </a:solidFill>
                <a:effectLst/>
                <a:latin typeface="Arial" panose="020B0604020202020204" pitchFamily="34" charset="0"/>
                <a:cs typeface="Arial" panose="020B0604020202020204" pitchFamily="34" charset="0"/>
              </a:rPr>
              <a:t>Individual sanctions, such as asset freezes, are imposed targeting specific individuals, high-ranking officials, businesspersons, financial institutions, and companies across various sectors. </a:t>
            </a:r>
            <a:endParaRPr lang="tr-TR" sz="2200" i="0" dirty="0">
              <a:solidFill>
                <a:schemeClr val="bg1"/>
              </a:solidFill>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b="1" i="0" dirty="0">
                <a:solidFill>
                  <a:schemeClr val="bg1"/>
                </a:solidFill>
                <a:effectLst/>
                <a:latin typeface="Arial" panose="020B0604020202020204" pitchFamily="34" charset="0"/>
                <a:cs typeface="Arial" panose="020B0604020202020204" pitchFamily="34" charset="0"/>
              </a:rPr>
              <a:t>Challenges in Business Transactions</a:t>
            </a:r>
            <a:r>
              <a:rPr lang="en-US" sz="2200" i="0" dirty="0">
                <a:solidFill>
                  <a:schemeClr val="bg1"/>
                </a:solidFill>
                <a:effectLst/>
                <a:latin typeface="Arial" panose="020B0604020202020204" pitchFamily="34" charset="0"/>
                <a:cs typeface="Arial" panose="020B0604020202020204" pitchFamily="34" charset="0"/>
              </a:rPr>
              <a:t>: It is either very difficult or impossible to engage in business with the sanctioned entities</a:t>
            </a:r>
          </a:p>
          <a:p>
            <a:pPr marL="342900" indent="-342900" algn="just">
              <a:buFont typeface="Arial" panose="020B0604020202020204" pitchFamily="34" charset="0"/>
              <a:buChar char="•"/>
            </a:pPr>
            <a:r>
              <a:rPr lang="en-US" sz="2200" b="1" i="0" dirty="0">
                <a:solidFill>
                  <a:schemeClr val="bg1"/>
                </a:solidFill>
                <a:effectLst/>
                <a:latin typeface="Arial" panose="020B0604020202020204" pitchFamily="34" charset="0"/>
                <a:cs typeface="Arial" panose="020B0604020202020204" pitchFamily="34" charset="0"/>
              </a:rPr>
              <a:t>Corporate Structuring Strategies</a:t>
            </a:r>
            <a:r>
              <a:rPr lang="en-US" sz="2200" i="0" dirty="0">
                <a:solidFill>
                  <a:schemeClr val="bg1"/>
                </a:solidFill>
                <a:effectLst/>
                <a:latin typeface="Arial" panose="020B0604020202020204" pitchFamily="34" charset="0"/>
                <a:cs typeface="Arial" panose="020B0604020202020204" pitchFamily="34" charset="0"/>
              </a:rPr>
              <a:t>: Some entities utilize strategies like creating SPVs to reduce the sanctioned entity’s share &lt; 50%.</a:t>
            </a:r>
          </a:p>
          <a:p>
            <a:pPr marL="342900" indent="-342900" algn="just">
              <a:buFont typeface="Arial" panose="020B0604020202020204" pitchFamily="34" charset="0"/>
              <a:buChar char="•"/>
            </a:pPr>
            <a:r>
              <a:rPr lang="en-US" sz="2200" b="1" i="0" dirty="0">
                <a:solidFill>
                  <a:schemeClr val="bg1"/>
                </a:solidFill>
                <a:effectLst/>
                <a:latin typeface="Arial" panose="020B0604020202020204" pitchFamily="34" charset="0"/>
                <a:cs typeface="Arial" panose="020B0604020202020204" pitchFamily="34" charset="0"/>
              </a:rPr>
              <a:t>Regulatory Bodies</a:t>
            </a:r>
            <a:r>
              <a:rPr lang="en-US" sz="2200" i="0" dirty="0">
                <a:solidFill>
                  <a:schemeClr val="bg1"/>
                </a:solidFill>
                <a:effectLst/>
                <a:latin typeface="Arial" panose="020B0604020202020204" pitchFamily="34" charset="0"/>
                <a:cs typeface="Arial" panose="020B0604020202020204" pitchFamily="34" charset="0"/>
              </a:rPr>
              <a:t>: Institutions like the Office of Foreign Assets Control (OFAC) and the European Union External Action (EEAS) work to prevent attempts to bypass sanctions.</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60346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164683" y="2406908"/>
            <a:ext cx="5862631"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Russian Banks’ Exclusion from SWIFT</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842513" y="3186711"/>
            <a:ext cx="8761615" cy="3500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Challenges Faced:</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Delays in transactions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Increased transaction costs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Security risks in alternative methods</a:t>
            </a: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Impact on Projects: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Difficulty in paying for workforce and subcontractors or for cross-border purchases </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Increased time and cost</a:t>
            </a: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Responses in practice:</a:t>
            </a:r>
            <a:endParaRPr lang="en-US" dirty="0">
              <a:solidFill>
                <a:schemeClr val="bg1"/>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Working with alternative banking partners</a:t>
            </a:r>
          </a:p>
          <a:p>
            <a:pPr marL="0" indent="0" algn="just">
              <a:buNone/>
            </a:pPr>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98577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3524436" y="2448277"/>
            <a:ext cx="4971381"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Project Financing/Letters of Guarantee</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1" y="3237258"/>
            <a:ext cx="8761615"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Challenges: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Difficulty in obtaining project financing</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Limited availability of letters of guarantee</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Reputational concerns of banks and financial institutions</a:t>
            </a:r>
            <a:endParaRPr lang="tr-TR" b="1"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Potential Responses: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Alternative funding schemes</a:t>
            </a:r>
          </a:p>
          <a:p>
            <a:pPr marL="800100" lvl="1" indent="-342900" algn="jus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Setting up controlled accounts for contractors compensating lack of letters of guarantee</a:t>
            </a:r>
          </a:p>
          <a:p>
            <a:pPr marL="0" indent="0" algn="just">
              <a:buNone/>
            </a:pPr>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161968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TotalTime>
  <Words>1821</Words>
  <Application>Microsoft Macintosh PowerPoint</Application>
  <PresentationFormat>Widescreen</PresentationFormat>
  <Paragraphs>129</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Courier New</vt:lpstr>
      <vt:lpstr>Wingdings</vt:lpstr>
      <vt:lpstr>Office Theme</vt:lpstr>
      <vt:lpstr>Office Theme</vt:lpstr>
      <vt:lpstr>PowerPoint Presentation</vt:lpstr>
      <vt:lpstr>PowerPoint Presentation</vt:lpstr>
      <vt:lpstr>Scope of the Sanction Regimes Imposed by the US and the EU</vt:lpstr>
      <vt:lpstr>PowerPoint Presentation</vt:lpstr>
      <vt:lpstr>Certain Relevant Sanctions and Their Effects on the Construction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Legal/ Contractual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Orhun Atalay</dc:creator>
  <cp:lastModifiedBy>Selim </cp:lastModifiedBy>
  <cp:revision>8</cp:revision>
  <dcterms:created xsi:type="dcterms:W3CDTF">2023-10-16T14:10:16Z</dcterms:created>
  <dcterms:modified xsi:type="dcterms:W3CDTF">2023-10-20T04:42:20Z</dcterms:modified>
</cp:coreProperties>
</file>