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65" r:id="rId4"/>
    <p:sldId id="270" r:id="rId5"/>
    <p:sldId id="263" r:id="rId6"/>
    <p:sldId id="264" r:id="rId7"/>
    <p:sldId id="266" r:id="rId8"/>
    <p:sldId id="262" r:id="rId9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9F4"/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62F88-CF1E-41D8-92DD-16A9E3A6D9BE}" type="datetimeFigureOut">
              <a:rPr lang="en-ID" smtClean="0"/>
              <a:t>08/10/2023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53F2-86ED-4670-BC22-894355FA5F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27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653F2-86ED-4670-BC22-894355FA5F69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76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10/08/2023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E6FA6-3090-F846-AD87-33A631A24702}"/>
              </a:ext>
            </a:extLst>
          </p:cNvPr>
          <p:cNvSpPr txBox="1">
            <a:spLocks/>
          </p:cNvSpPr>
          <p:nvPr/>
        </p:nvSpPr>
        <p:spPr>
          <a:xfrm>
            <a:off x="6860315" y="2111432"/>
            <a:ext cx="4471792" cy="1352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Sarwono Hardjomuljadi</a:t>
            </a:r>
            <a:endParaRPr kumimoji="0" lang="en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2FABBB-7322-5942-EDCB-B2727C37008D}"/>
              </a:ext>
            </a:extLst>
          </p:cNvPr>
          <p:cNvSpPr txBox="1">
            <a:spLocks/>
          </p:cNvSpPr>
          <p:nvPr/>
        </p:nvSpPr>
        <p:spPr>
          <a:xfrm>
            <a:off x="6605847" y="2844561"/>
            <a:ext cx="4980729" cy="278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President, Society of Construction Law,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 Member, FIDIC 2019-2023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Arbitrator/ DAAB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8E67E-7B74-064D-19B0-78100CE9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20" y="477333"/>
            <a:ext cx="1412329" cy="1634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9CEFD-3FFF-F712-D55E-BF483DBD7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594672"/>
            <a:ext cx="5894866" cy="46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4992D-3803-F54D-C2F8-E3E488B8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431" y="5249120"/>
            <a:ext cx="4287724" cy="8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824D2-AAAD-6A94-C54F-59AD3AE4B5E3}"/>
              </a:ext>
            </a:extLst>
          </p:cNvPr>
          <p:cNvSpPr txBox="1">
            <a:spLocks/>
          </p:cNvSpPr>
          <p:nvPr/>
        </p:nvSpPr>
        <p:spPr>
          <a:xfrm>
            <a:off x="1265274" y="2904413"/>
            <a:ext cx="9792586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DAAB Practices in Indonesia and South East Asia</a:t>
            </a:r>
            <a:endParaRPr kumimoji="0" lang="en-T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4287-E68D-36D8-FCD6-8FE68081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38C35-8879-3097-4C79-BAECB57B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51F34-F251-1126-8C9D-7B47916C96A1}"/>
              </a:ext>
            </a:extLst>
          </p:cNvPr>
          <p:cNvSpPr txBox="1"/>
          <p:nvPr/>
        </p:nvSpPr>
        <p:spPr>
          <a:xfrm>
            <a:off x="3112681" y="4072794"/>
            <a:ext cx="6097772" cy="187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Sarwono Hardjomuljadi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President, Society of Construction Law,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INDONESIA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FIDIC Board Member, 2019-2023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Arbitrator/ DAAB</a:t>
            </a:r>
          </a:p>
        </p:txBody>
      </p:sp>
    </p:spTree>
    <p:extLst>
      <p:ext uri="{BB962C8B-B14F-4D97-AF65-F5344CB8AC3E}">
        <p14:creationId xmlns:p14="http://schemas.microsoft.com/office/powerpoint/2010/main" val="25826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7170AB-6C5B-E9C0-F4AB-4E4CF146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56" y="816637"/>
            <a:ext cx="9327688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DDD5D4D-EB1E-8170-7E31-2BF672620A5B}"/>
              </a:ext>
            </a:extLst>
          </p:cNvPr>
          <p:cNvSpPr txBox="1">
            <a:spLocks/>
          </p:cNvSpPr>
          <p:nvPr/>
        </p:nvSpPr>
        <p:spPr>
          <a:xfrm>
            <a:off x="1573619" y="475947"/>
            <a:ext cx="9058940" cy="590610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TR" sz="2000" dirty="0">
              <a:solidFill>
                <a:srgbClr val="173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24D19-4E1B-71AA-E399-E4C34D76ED6A}"/>
              </a:ext>
            </a:extLst>
          </p:cNvPr>
          <p:cNvSpPr txBox="1"/>
          <p:nvPr/>
        </p:nvSpPr>
        <p:spPr>
          <a:xfrm>
            <a:off x="2440992" y="1770520"/>
            <a:ext cx="71982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419F4"/>
                </a:solidFill>
              </a:rPr>
              <a:t>Contractors’ opinions on dominant causal factors are  </a:t>
            </a:r>
          </a:p>
          <a:p>
            <a:pPr marL="342900" indent="-342900">
              <a:buAutoNum type="arabicParenBoth"/>
            </a:pPr>
            <a:r>
              <a:rPr lang="en-US" sz="2400" dirty="0"/>
              <a:t>DBs being considered expensive, </a:t>
            </a:r>
          </a:p>
          <a:p>
            <a:pPr marL="342900" indent="-342900">
              <a:buAutoNum type="arabicParenBoth"/>
            </a:pPr>
            <a:r>
              <a:rPr lang="en-US" sz="2400" dirty="0"/>
              <a:t>lack of trusted and respected persons to appoint to DB, </a:t>
            </a:r>
          </a:p>
          <a:p>
            <a:pPr marL="342900" indent="-342900">
              <a:buAutoNum type="arabicParenBoth"/>
            </a:pPr>
            <a:r>
              <a:rPr lang="en-US" sz="2400" dirty="0"/>
              <a:t>doubts with regard to the impartiality of the persons being appointed to the DBs, </a:t>
            </a:r>
          </a:p>
          <a:p>
            <a:pPr marL="342900" indent="-342900">
              <a:buAutoNum type="arabicParenBoth"/>
            </a:pPr>
            <a:r>
              <a:rPr lang="en-US" sz="2400" dirty="0"/>
              <a:t>hesitation to have expenses before a dispute occurs, and </a:t>
            </a:r>
          </a:p>
          <a:p>
            <a:pPr marL="342900" indent="-342900">
              <a:buAutoNum type="arabicParenBoth"/>
            </a:pPr>
            <a:r>
              <a:rPr lang="en-US" sz="2400" dirty="0"/>
              <a:t>lack of dissemination about DB.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6956B-2196-494F-34E9-389967315E17}"/>
              </a:ext>
            </a:extLst>
          </p:cNvPr>
          <p:cNvSpPr txBox="1"/>
          <p:nvPr/>
        </p:nvSpPr>
        <p:spPr>
          <a:xfrm>
            <a:off x="1739207" y="963274"/>
            <a:ext cx="8713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Causal factors of the reluctances to use the DB in the construction contract in Indonesia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EDF01-F015-957C-ACFF-39E2EB9CE31B}"/>
              </a:ext>
            </a:extLst>
          </p:cNvPr>
          <p:cNvSpPr txBox="1"/>
          <p:nvPr/>
        </p:nvSpPr>
        <p:spPr>
          <a:xfrm>
            <a:off x="1942177" y="5384230"/>
            <a:ext cx="8307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1419F4"/>
                </a:solidFill>
              </a:rPr>
              <a:t>Hardjomuljadi, S : Use of Dispute Avoidance and Adjudication Boards, ASCE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419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Leg.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419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419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Dispute Resolution in Eng. Constr., 2020, 12(4): 03720004</a:t>
            </a:r>
            <a:endParaRPr kumimoji="0" lang="en-ID" sz="1800" b="0" i="1" u="none" strike="noStrike" kern="1200" cap="none" spc="0" normalizeH="0" baseline="0" noProof="0" dirty="0">
              <a:ln>
                <a:noFill/>
              </a:ln>
              <a:solidFill>
                <a:srgbClr val="1419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3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2066">
            <a:extLst>
              <a:ext uri="{FF2B5EF4-FFF2-40B4-BE49-F238E27FC236}">
                <a16:creationId xmlns:a16="http://schemas.microsoft.com/office/drawing/2014/main" id="{C14E2C07-4814-526E-814E-3720C91A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89" y="459990"/>
            <a:ext cx="8919221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6676002-4CBD-0530-1F65-5BCF77B7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68" y="539245"/>
            <a:ext cx="866926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69D7A49C-506C-35EE-F06B-1C69F7A3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368" y="536197"/>
            <a:ext cx="8669263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E6FA6-3090-F846-AD87-33A631A24702}"/>
              </a:ext>
            </a:extLst>
          </p:cNvPr>
          <p:cNvSpPr txBox="1">
            <a:spLocks/>
          </p:cNvSpPr>
          <p:nvPr/>
        </p:nvSpPr>
        <p:spPr>
          <a:xfrm>
            <a:off x="3252592" y="2976497"/>
            <a:ext cx="5686816" cy="90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73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TR" b="1" dirty="0">
              <a:solidFill>
                <a:srgbClr val="173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A450C-866B-3EFC-151A-6D4B7860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389945"/>
            <a:ext cx="1385356" cy="16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148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Sarwono Hardjomuljadi</cp:lastModifiedBy>
  <cp:revision>7</cp:revision>
  <dcterms:created xsi:type="dcterms:W3CDTF">2023-08-28T12:48:48Z</dcterms:created>
  <dcterms:modified xsi:type="dcterms:W3CDTF">2023-10-08T08:18:09Z</dcterms:modified>
</cp:coreProperties>
</file>