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5" r:id="rId2"/>
    <p:sldId id="295" r:id="rId3"/>
    <p:sldId id="287" r:id="rId4"/>
    <p:sldId id="273" r:id="rId5"/>
    <p:sldId id="286" r:id="rId6"/>
    <p:sldId id="274" r:id="rId7"/>
    <p:sldId id="276" r:id="rId8"/>
    <p:sldId id="277" r:id="rId9"/>
    <p:sldId id="289" r:id="rId10"/>
    <p:sldId id="296" r:id="rId11"/>
    <p:sldId id="291" r:id="rId12"/>
    <p:sldId id="297" r:id="rId13"/>
    <p:sldId id="298" r:id="rId14"/>
    <p:sldId id="284" r:id="rId15"/>
    <p:sldId id="294" r:id="rId16"/>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454"/>
    <a:srgbClr val="A0202C"/>
    <a:srgbClr val="978E74"/>
    <a:srgbClr val="DACDA8"/>
    <a:srgbClr val="FFF4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2" autoAdjust="0"/>
    <p:restoredTop sz="75227" autoAdjust="0"/>
  </p:normalViewPr>
  <p:slideViewPr>
    <p:cSldViewPr snapToGrid="0">
      <p:cViewPr varScale="1">
        <p:scale>
          <a:sx n="50" d="100"/>
          <a:sy n="50" d="100"/>
        </p:scale>
        <p:origin x="904" y="36"/>
      </p:cViewPr>
      <p:guideLst/>
    </p:cSldViewPr>
  </p:slideViewPr>
  <p:notesTextViewPr>
    <p:cViewPr>
      <p:scale>
        <a:sx n="1" d="1"/>
        <a:sy n="1" d="1"/>
      </p:scale>
      <p:origin x="0" y="0"/>
    </p:cViewPr>
  </p:notesTextViewPr>
  <p:notesViewPr>
    <p:cSldViewPr snapToGrid="0">
      <p:cViewPr varScale="1">
        <p:scale>
          <a:sx n="83" d="100"/>
          <a:sy n="83" d="100"/>
        </p:scale>
        <p:origin x="2460" y="108"/>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handoutMaster" Target="handoutMasters/handoutMaster1.xml" Id="rId18" /><Relationship Type="http://schemas.openxmlformats.org/officeDocument/2006/relationships/slide" Target="slides/slide2.xml" Id="rId3" /><Relationship Type="http://schemas.openxmlformats.org/officeDocument/2006/relationships/theme" Target="theme/theme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notesMaster" Target="notesMasters/notesMaster1.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viewProps" Target="view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presProps" Target="pres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bleStyles" Target="tableStyles.xml" Id="rId22"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710309-DE0C-FE8D-AD66-2C10AB86E3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0BB8CFE-F62A-91BB-15FC-56E0E88F7D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2A99D7-33DD-4E18-BC0F-1B53B0832D86}" type="datetimeFigureOut">
              <a:rPr lang="en-GB" smtClean="0"/>
              <a:t>20/10/2023</a:t>
            </a:fld>
            <a:endParaRPr lang="en-GB"/>
          </a:p>
        </p:txBody>
      </p:sp>
      <p:sp>
        <p:nvSpPr>
          <p:cNvPr id="4" name="Footer Placeholder 3">
            <a:extLst>
              <a:ext uri="{FF2B5EF4-FFF2-40B4-BE49-F238E27FC236}">
                <a16:creationId xmlns:a16="http://schemas.microsoft.com/office/drawing/2014/main" id="{117A6876-4D3A-DCF6-8AF8-6352A24B24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E08EDC9-B43A-12DD-D24F-895A60D56D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ECCE1A-EB7C-4036-BDB1-6EC920230A36}" type="slidenum">
              <a:rPr lang="en-GB" smtClean="0"/>
              <a:t>‹#›</a:t>
            </a:fld>
            <a:endParaRPr lang="en-GB"/>
          </a:p>
        </p:txBody>
      </p:sp>
    </p:spTree>
    <p:extLst>
      <p:ext uri="{BB962C8B-B14F-4D97-AF65-F5344CB8AC3E}">
        <p14:creationId xmlns:p14="http://schemas.microsoft.com/office/powerpoint/2010/main" val="1306580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D9548-9199-497F-9752-D553B4AF25D9}" type="datetimeFigureOut">
              <a:rPr lang="en-GB" smtClean="0"/>
              <a:t>20/10/2023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079F0-5A5B-4077-8F3C-49ACB006ECC7}" type="slidenum">
              <a:rPr lang="en-GB" smtClean="0"/>
              <a:t>‹#›</a:t>
            </a:fld>
            <a:endParaRPr lang="en-GB"/>
          </a:p>
        </p:txBody>
      </p:sp>
    </p:spTree>
    <p:extLst>
      <p:ext uri="{BB962C8B-B14F-4D97-AF65-F5344CB8AC3E}">
        <p14:creationId xmlns:p14="http://schemas.microsoft.com/office/powerpoint/2010/main" val="427447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2</a:t>
            </a:fld>
            <a:endParaRPr lang="en-GB"/>
          </a:p>
        </p:txBody>
      </p:sp>
    </p:spTree>
    <p:extLst>
      <p:ext uri="{BB962C8B-B14F-4D97-AF65-F5344CB8AC3E}">
        <p14:creationId xmlns:p14="http://schemas.microsoft.com/office/powerpoint/2010/main" val="2734433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11</a:t>
            </a:fld>
            <a:endParaRPr lang="en-GB"/>
          </a:p>
        </p:txBody>
      </p:sp>
    </p:spTree>
    <p:extLst>
      <p:ext uri="{BB962C8B-B14F-4D97-AF65-F5344CB8AC3E}">
        <p14:creationId xmlns:p14="http://schemas.microsoft.com/office/powerpoint/2010/main" val="192827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13</a:t>
            </a:fld>
            <a:endParaRPr lang="en-GB"/>
          </a:p>
        </p:txBody>
      </p:sp>
    </p:spTree>
    <p:extLst>
      <p:ext uri="{BB962C8B-B14F-4D97-AF65-F5344CB8AC3E}">
        <p14:creationId xmlns:p14="http://schemas.microsoft.com/office/powerpoint/2010/main" val="135005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14</a:t>
            </a:fld>
            <a:endParaRPr lang="en-GB"/>
          </a:p>
        </p:txBody>
      </p:sp>
    </p:spTree>
    <p:extLst>
      <p:ext uri="{BB962C8B-B14F-4D97-AF65-F5344CB8AC3E}">
        <p14:creationId xmlns:p14="http://schemas.microsoft.com/office/powerpoint/2010/main" val="256787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15</a:t>
            </a:fld>
            <a:endParaRPr lang="en-GB"/>
          </a:p>
        </p:txBody>
      </p:sp>
    </p:spTree>
    <p:extLst>
      <p:ext uri="{BB962C8B-B14F-4D97-AF65-F5344CB8AC3E}">
        <p14:creationId xmlns:p14="http://schemas.microsoft.com/office/powerpoint/2010/main" val="182610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3</a:t>
            </a:fld>
            <a:endParaRPr lang="en-GB"/>
          </a:p>
        </p:txBody>
      </p:sp>
    </p:spTree>
    <p:extLst>
      <p:ext uri="{BB962C8B-B14F-4D97-AF65-F5344CB8AC3E}">
        <p14:creationId xmlns:p14="http://schemas.microsoft.com/office/powerpoint/2010/main" val="201598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4</a:t>
            </a:fld>
            <a:endParaRPr lang="en-GB"/>
          </a:p>
        </p:txBody>
      </p:sp>
    </p:spTree>
    <p:extLst>
      <p:ext uri="{BB962C8B-B14F-4D97-AF65-F5344CB8AC3E}">
        <p14:creationId xmlns:p14="http://schemas.microsoft.com/office/powerpoint/2010/main" val="427798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5</a:t>
            </a:fld>
            <a:endParaRPr lang="en-GB"/>
          </a:p>
        </p:txBody>
      </p:sp>
    </p:spTree>
    <p:extLst>
      <p:ext uri="{BB962C8B-B14F-4D97-AF65-F5344CB8AC3E}">
        <p14:creationId xmlns:p14="http://schemas.microsoft.com/office/powerpoint/2010/main" val="128554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6</a:t>
            </a:fld>
            <a:endParaRPr lang="en-GB"/>
          </a:p>
        </p:txBody>
      </p:sp>
    </p:spTree>
    <p:extLst>
      <p:ext uri="{BB962C8B-B14F-4D97-AF65-F5344CB8AC3E}">
        <p14:creationId xmlns:p14="http://schemas.microsoft.com/office/powerpoint/2010/main" val="36954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7</a:t>
            </a:fld>
            <a:endParaRPr lang="en-GB"/>
          </a:p>
        </p:txBody>
      </p:sp>
    </p:spTree>
    <p:extLst>
      <p:ext uri="{BB962C8B-B14F-4D97-AF65-F5344CB8AC3E}">
        <p14:creationId xmlns:p14="http://schemas.microsoft.com/office/powerpoint/2010/main" val="383161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8</a:t>
            </a:fld>
            <a:endParaRPr lang="en-GB"/>
          </a:p>
        </p:txBody>
      </p:sp>
    </p:spTree>
    <p:extLst>
      <p:ext uri="{BB962C8B-B14F-4D97-AF65-F5344CB8AC3E}">
        <p14:creationId xmlns:p14="http://schemas.microsoft.com/office/powerpoint/2010/main" val="221027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9</a:t>
            </a:fld>
            <a:endParaRPr lang="en-GB"/>
          </a:p>
        </p:txBody>
      </p:sp>
    </p:spTree>
    <p:extLst>
      <p:ext uri="{BB962C8B-B14F-4D97-AF65-F5344CB8AC3E}">
        <p14:creationId xmlns:p14="http://schemas.microsoft.com/office/powerpoint/2010/main" val="331108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079F0-5A5B-4077-8F3C-49ACB006ECC7}" type="slidenum">
              <a:rPr lang="en-GB" smtClean="0"/>
              <a:t>10</a:t>
            </a:fld>
            <a:endParaRPr lang="en-GB"/>
          </a:p>
        </p:txBody>
      </p:sp>
    </p:spTree>
    <p:extLst>
      <p:ext uri="{BB962C8B-B14F-4D97-AF65-F5344CB8AC3E}">
        <p14:creationId xmlns:p14="http://schemas.microsoft.com/office/powerpoint/2010/main" val="215671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917-907F-20B7-6F57-B551449F6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FF78AAA-E652-488F-A73B-2A8FB1A5B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0A9C3789-1171-0561-BC17-C91432556A0B}"/>
              </a:ext>
            </a:extLst>
          </p:cNvPr>
          <p:cNvSpPr>
            <a:spLocks noGrp="1"/>
          </p:cNvSpPr>
          <p:nvPr>
            <p:ph type="dt" sz="half" idx="10"/>
          </p:nvPr>
        </p:nvSpPr>
        <p:spPr/>
        <p:txBody>
          <a:bodyPr/>
          <a:lstStyle/>
          <a:p>
            <a:fld id="{67E42F17-8394-8A4C-A344-91E02220FEDB}" type="datetimeFigureOut">
              <a:rPr lang="en-TR" smtClean="0"/>
              <a:t>10/20/2023</a:t>
            </a:fld>
            <a:endParaRPr lang="en-TR"/>
          </a:p>
        </p:txBody>
      </p:sp>
      <p:sp>
        <p:nvSpPr>
          <p:cNvPr id="5" name="Footer Placeholder 4">
            <a:extLst>
              <a:ext uri="{FF2B5EF4-FFF2-40B4-BE49-F238E27FC236}">
                <a16:creationId xmlns:a16="http://schemas.microsoft.com/office/drawing/2014/main" id="{4739D153-800A-28C6-148E-A7C83FFC1C2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0200025D-125A-D4C8-58FC-A4C40080AED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34536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42F5-CFFE-1BB1-B52B-2C7BD36D886B}"/>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313EFF2-520E-2EEC-BAAE-884C961C61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A9396BD-C28B-A7E5-493A-62BE4D970372}"/>
              </a:ext>
            </a:extLst>
          </p:cNvPr>
          <p:cNvSpPr>
            <a:spLocks noGrp="1"/>
          </p:cNvSpPr>
          <p:nvPr>
            <p:ph type="dt" sz="half" idx="10"/>
          </p:nvPr>
        </p:nvSpPr>
        <p:spPr/>
        <p:txBody>
          <a:bodyPr/>
          <a:lstStyle/>
          <a:p>
            <a:fld id="{67E42F17-8394-8A4C-A344-91E02220FEDB}" type="datetimeFigureOut">
              <a:rPr lang="en-TR" smtClean="0"/>
              <a:t>10/20/2023</a:t>
            </a:fld>
            <a:endParaRPr lang="en-TR"/>
          </a:p>
        </p:txBody>
      </p:sp>
      <p:sp>
        <p:nvSpPr>
          <p:cNvPr id="5" name="Footer Placeholder 4">
            <a:extLst>
              <a:ext uri="{FF2B5EF4-FFF2-40B4-BE49-F238E27FC236}">
                <a16:creationId xmlns:a16="http://schemas.microsoft.com/office/drawing/2014/main" id="{3561119D-FA1A-F228-3576-E42F6484C0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21905BEC-04E2-36B0-4FEF-97D4391B2EFF}"/>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45614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683DC-932B-6793-904F-AC5EAEB933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D5BF7F92-C501-6260-F929-7985C533D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5C8D1DE-E279-4627-4675-C443E5E7189E}"/>
              </a:ext>
            </a:extLst>
          </p:cNvPr>
          <p:cNvSpPr>
            <a:spLocks noGrp="1"/>
          </p:cNvSpPr>
          <p:nvPr>
            <p:ph type="dt" sz="half" idx="10"/>
          </p:nvPr>
        </p:nvSpPr>
        <p:spPr/>
        <p:txBody>
          <a:bodyPr/>
          <a:lstStyle/>
          <a:p>
            <a:fld id="{67E42F17-8394-8A4C-A344-91E02220FEDB}" type="datetimeFigureOut">
              <a:rPr lang="en-TR" smtClean="0"/>
              <a:t>10/20/2023</a:t>
            </a:fld>
            <a:endParaRPr lang="en-TR"/>
          </a:p>
        </p:txBody>
      </p:sp>
      <p:sp>
        <p:nvSpPr>
          <p:cNvPr id="5" name="Footer Placeholder 4">
            <a:extLst>
              <a:ext uri="{FF2B5EF4-FFF2-40B4-BE49-F238E27FC236}">
                <a16:creationId xmlns:a16="http://schemas.microsoft.com/office/drawing/2014/main" id="{65428A38-C182-764D-A3AE-5B7820A6D59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E99E4CA-D434-5C3A-FD02-34237B8928B8}"/>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7627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6098-6363-ECCB-E296-66EF4AE66EA0}"/>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D52F5F3-0A19-1E10-5277-BE6C3E186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222E6C5-97E1-6604-C355-06D87071C4DC}"/>
              </a:ext>
            </a:extLst>
          </p:cNvPr>
          <p:cNvSpPr>
            <a:spLocks noGrp="1"/>
          </p:cNvSpPr>
          <p:nvPr>
            <p:ph type="dt" sz="half" idx="10"/>
          </p:nvPr>
        </p:nvSpPr>
        <p:spPr/>
        <p:txBody>
          <a:bodyPr/>
          <a:lstStyle/>
          <a:p>
            <a:fld id="{67E42F17-8394-8A4C-A344-91E02220FEDB}" type="datetimeFigureOut">
              <a:rPr lang="en-TR" smtClean="0"/>
              <a:t>10/20/2023</a:t>
            </a:fld>
            <a:endParaRPr lang="en-TR"/>
          </a:p>
        </p:txBody>
      </p:sp>
      <p:sp>
        <p:nvSpPr>
          <p:cNvPr id="5" name="Footer Placeholder 4">
            <a:extLst>
              <a:ext uri="{FF2B5EF4-FFF2-40B4-BE49-F238E27FC236}">
                <a16:creationId xmlns:a16="http://schemas.microsoft.com/office/drawing/2014/main" id="{3DAF3F12-2A13-9036-F30A-828C9C3BBAD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F3DF9244-66DC-AD84-8E52-16DF4619913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53434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85C-7F99-ABB1-AF4A-8ED1981B1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7BFE6BAF-D78F-DFC0-8F2A-CC85C9B8E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70EB4-B7F6-446D-56AC-2DB969643C7C}"/>
              </a:ext>
            </a:extLst>
          </p:cNvPr>
          <p:cNvSpPr>
            <a:spLocks noGrp="1"/>
          </p:cNvSpPr>
          <p:nvPr>
            <p:ph type="dt" sz="half" idx="10"/>
          </p:nvPr>
        </p:nvSpPr>
        <p:spPr/>
        <p:txBody>
          <a:bodyPr/>
          <a:lstStyle/>
          <a:p>
            <a:fld id="{67E42F17-8394-8A4C-A344-91E02220FEDB}" type="datetimeFigureOut">
              <a:rPr lang="en-TR" smtClean="0"/>
              <a:t>10/20/2023</a:t>
            </a:fld>
            <a:endParaRPr lang="en-TR"/>
          </a:p>
        </p:txBody>
      </p:sp>
      <p:sp>
        <p:nvSpPr>
          <p:cNvPr id="5" name="Footer Placeholder 4">
            <a:extLst>
              <a:ext uri="{FF2B5EF4-FFF2-40B4-BE49-F238E27FC236}">
                <a16:creationId xmlns:a16="http://schemas.microsoft.com/office/drawing/2014/main" id="{3F486753-5F25-92B4-1816-A201154DDA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A0BB6BB-57AF-7320-D142-D72597DB1F67}"/>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11988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1A71-E5FD-109F-D793-6051B7727CD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46BEE6CF-DD93-81D8-4612-CE7E76F0B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FF9838FE-0BCF-91F8-1D29-0736900FE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BA924C08-6148-7734-76B6-A070BD086EDD}"/>
              </a:ext>
            </a:extLst>
          </p:cNvPr>
          <p:cNvSpPr>
            <a:spLocks noGrp="1"/>
          </p:cNvSpPr>
          <p:nvPr>
            <p:ph type="dt" sz="half" idx="10"/>
          </p:nvPr>
        </p:nvSpPr>
        <p:spPr/>
        <p:txBody>
          <a:bodyPr/>
          <a:lstStyle/>
          <a:p>
            <a:fld id="{67E42F17-8394-8A4C-A344-91E02220FEDB}" type="datetimeFigureOut">
              <a:rPr lang="en-TR" smtClean="0"/>
              <a:t>10/20/2023</a:t>
            </a:fld>
            <a:endParaRPr lang="en-TR"/>
          </a:p>
        </p:txBody>
      </p:sp>
      <p:sp>
        <p:nvSpPr>
          <p:cNvPr id="6" name="Footer Placeholder 5">
            <a:extLst>
              <a:ext uri="{FF2B5EF4-FFF2-40B4-BE49-F238E27FC236}">
                <a16:creationId xmlns:a16="http://schemas.microsoft.com/office/drawing/2014/main" id="{FD992125-9B32-18C6-B057-60B725103D1A}"/>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F7D15F6-8C04-0980-DF8F-2C1FA68425B1}"/>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91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E33C-D301-6B8E-A741-B5D5DFA609D9}"/>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09A407C0-A77B-0D08-10DA-40F5DF54C2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D57-2A8C-4D34-0AF3-4105C821E9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5322D1D-6913-36F9-44F7-5F169C586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824AD-E9C9-D7A0-F87D-2B9AD6385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461154DD-2923-4126-7851-6E1EDD9A04FE}"/>
              </a:ext>
            </a:extLst>
          </p:cNvPr>
          <p:cNvSpPr>
            <a:spLocks noGrp="1"/>
          </p:cNvSpPr>
          <p:nvPr>
            <p:ph type="dt" sz="half" idx="10"/>
          </p:nvPr>
        </p:nvSpPr>
        <p:spPr/>
        <p:txBody>
          <a:bodyPr/>
          <a:lstStyle/>
          <a:p>
            <a:fld id="{67E42F17-8394-8A4C-A344-91E02220FEDB}" type="datetimeFigureOut">
              <a:rPr lang="en-TR" smtClean="0"/>
              <a:t>10/20/2023</a:t>
            </a:fld>
            <a:endParaRPr lang="en-TR"/>
          </a:p>
        </p:txBody>
      </p:sp>
      <p:sp>
        <p:nvSpPr>
          <p:cNvPr id="8" name="Footer Placeholder 7">
            <a:extLst>
              <a:ext uri="{FF2B5EF4-FFF2-40B4-BE49-F238E27FC236}">
                <a16:creationId xmlns:a16="http://schemas.microsoft.com/office/drawing/2014/main" id="{ED297033-3D68-3326-28A2-B64159BFA340}"/>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BF5B5B27-E6CA-8B94-21C2-352FD320DE84}"/>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03160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A0A3-CF26-DE2D-3F1C-16EC72288DDC}"/>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317D39CF-C09D-499D-3D55-935B31FF251E}"/>
              </a:ext>
            </a:extLst>
          </p:cNvPr>
          <p:cNvSpPr>
            <a:spLocks noGrp="1"/>
          </p:cNvSpPr>
          <p:nvPr>
            <p:ph type="dt" sz="half" idx="10"/>
          </p:nvPr>
        </p:nvSpPr>
        <p:spPr/>
        <p:txBody>
          <a:bodyPr/>
          <a:lstStyle/>
          <a:p>
            <a:fld id="{67E42F17-8394-8A4C-A344-91E02220FEDB}" type="datetimeFigureOut">
              <a:rPr lang="en-TR" smtClean="0"/>
              <a:t>10/20/2023</a:t>
            </a:fld>
            <a:endParaRPr lang="en-TR"/>
          </a:p>
        </p:txBody>
      </p:sp>
      <p:sp>
        <p:nvSpPr>
          <p:cNvPr id="4" name="Footer Placeholder 3">
            <a:extLst>
              <a:ext uri="{FF2B5EF4-FFF2-40B4-BE49-F238E27FC236}">
                <a16:creationId xmlns:a16="http://schemas.microsoft.com/office/drawing/2014/main" id="{C173C209-2A27-7EAF-BCCA-E5DA02635B0A}"/>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860D647B-3E2D-6627-2A38-D39E6600DCA9}"/>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4464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4D7E1-EFEC-3B1D-4820-54CE46FF0550}"/>
              </a:ext>
            </a:extLst>
          </p:cNvPr>
          <p:cNvSpPr>
            <a:spLocks noGrp="1"/>
          </p:cNvSpPr>
          <p:nvPr>
            <p:ph type="dt" sz="half" idx="10"/>
          </p:nvPr>
        </p:nvSpPr>
        <p:spPr/>
        <p:txBody>
          <a:bodyPr/>
          <a:lstStyle/>
          <a:p>
            <a:fld id="{67E42F17-8394-8A4C-A344-91E02220FEDB}" type="datetimeFigureOut">
              <a:rPr lang="en-TR" smtClean="0"/>
              <a:t>10/20/2023</a:t>
            </a:fld>
            <a:endParaRPr lang="en-TR"/>
          </a:p>
        </p:txBody>
      </p:sp>
      <p:sp>
        <p:nvSpPr>
          <p:cNvPr id="3" name="Footer Placeholder 2">
            <a:extLst>
              <a:ext uri="{FF2B5EF4-FFF2-40B4-BE49-F238E27FC236}">
                <a16:creationId xmlns:a16="http://schemas.microsoft.com/office/drawing/2014/main" id="{D32A871F-48D0-4AF2-879F-D6BAD5D42400}"/>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5C439D4-F4CD-4461-8F93-08107F0361FA}"/>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4112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EF7F-C792-F141-8854-2F2F7C05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6939B63-516C-A3CC-B9A1-BD776C75D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7388A00-38A5-BB8C-1DE4-F3802BF80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34723-7F91-87D6-A839-001D8DB4E646}"/>
              </a:ext>
            </a:extLst>
          </p:cNvPr>
          <p:cNvSpPr>
            <a:spLocks noGrp="1"/>
          </p:cNvSpPr>
          <p:nvPr>
            <p:ph type="dt" sz="half" idx="10"/>
          </p:nvPr>
        </p:nvSpPr>
        <p:spPr/>
        <p:txBody>
          <a:bodyPr/>
          <a:lstStyle/>
          <a:p>
            <a:fld id="{67E42F17-8394-8A4C-A344-91E02220FEDB}" type="datetimeFigureOut">
              <a:rPr lang="en-TR" smtClean="0"/>
              <a:t>10/20/2023</a:t>
            </a:fld>
            <a:endParaRPr lang="en-TR"/>
          </a:p>
        </p:txBody>
      </p:sp>
      <p:sp>
        <p:nvSpPr>
          <p:cNvPr id="6" name="Footer Placeholder 5">
            <a:extLst>
              <a:ext uri="{FF2B5EF4-FFF2-40B4-BE49-F238E27FC236}">
                <a16:creationId xmlns:a16="http://schemas.microsoft.com/office/drawing/2014/main" id="{983BB58F-1561-BA72-4D23-9AEFA0342AA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6DF0E5D5-20DD-E11A-68AF-3A0241674C0B}"/>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94224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FE5D-4933-5BF2-FA59-DA1085488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A24BACD-FEA0-A397-0B4C-8CE374583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C4286EBE-EA0F-5D41-EAE1-4DE19271B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FA8E2-B84E-9392-EA76-7D380A1CF878}"/>
              </a:ext>
            </a:extLst>
          </p:cNvPr>
          <p:cNvSpPr>
            <a:spLocks noGrp="1"/>
          </p:cNvSpPr>
          <p:nvPr>
            <p:ph type="dt" sz="half" idx="10"/>
          </p:nvPr>
        </p:nvSpPr>
        <p:spPr/>
        <p:txBody>
          <a:bodyPr/>
          <a:lstStyle/>
          <a:p>
            <a:fld id="{67E42F17-8394-8A4C-A344-91E02220FEDB}" type="datetimeFigureOut">
              <a:rPr lang="en-TR" smtClean="0"/>
              <a:t>10/20/2023</a:t>
            </a:fld>
            <a:endParaRPr lang="en-TR"/>
          </a:p>
        </p:txBody>
      </p:sp>
      <p:sp>
        <p:nvSpPr>
          <p:cNvPr id="6" name="Footer Placeholder 5">
            <a:extLst>
              <a:ext uri="{FF2B5EF4-FFF2-40B4-BE49-F238E27FC236}">
                <a16:creationId xmlns:a16="http://schemas.microsoft.com/office/drawing/2014/main" id="{8F674248-CD26-1FF4-21C8-AA391749FA58}"/>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71229753-78E8-1B47-AEEB-CA78FFCB7830}"/>
              </a:ext>
            </a:extLst>
          </p:cNvPr>
          <p:cNvSpPr>
            <a:spLocks noGrp="1"/>
          </p:cNvSpPr>
          <p:nvPr>
            <p:ph type="sldNum" sz="quarter" idx="12"/>
          </p:nvPr>
        </p:nvSpPr>
        <p:spPr/>
        <p:txBody>
          <a:bodyPr/>
          <a:lstStyle/>
          <a:p>
            <a:fld id="{4729A0EF-43CD-134D-B5B5-FE2712C1F5C8}" type="slidenum">
              <a:rPr lang="en-TR" smtClean="0"/>
              <a:t>‹#›</a:t>
            </a:fld>
            <a:endParaRPr lang="en-TR"/>
          </a:p>
        </p:txBody>
      </p:sp>
    </p:spTree>
    <p:extLst>
      <p:ext uri="{BB962C8B-B14F-4D97-AF65-F5344CB8AC3E}">
        <p14:creationId xmlns:p14="http://schemas.microsoft.com/office/powerpoint/2010/main" val="234631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6D33C-26BF-3BFB-105B-4072C18FE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9445C14-A485-A0AC-9DB0-912958C9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777B773-C1E3-C146-6C00-DE008D2ED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42F17-8394-8A4C-A344-91E02220FEDB}" type="datetimeFigureOut">
              <a:rPr lang="en-TR" smtClean="0"/>
              <a:t>10/20/2023</a:t>
            </a:fld>
            <a:endParaRPr lang="en-TR"/>
          </a:p>
        </p:txBody>
      </p:sp>
      <p:sp>
        <p:nvSpPr>
          <p:cNvPr id="5" name="Footer Placeholder 4">
            <a:extLst>
              <a:ext uri="{FF2B5EF4-FFF2-40B4-BE49-F238E27FC236}">
                <a16:creationId xmlns:a16="http://schemas.microsoft.com/office/drawing/2014/main" id="{4B36AF73-6249-F875-3150-3214BC942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2938CAF-0A28-1CB5-5EC7-1C1494CE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9A0EF-43CD-134D-B5B5-FE2712C1F5C8}" type="slidenum">
              <a:rPr lang="en-TR" smtClean="0"/>
              <a:t>‹#›</a:t>
            </a:fld>
            <a:endParaRPr lang="en-TR"/>
          </a:p>
        </p:txBody>
      </p:sp>
    </p:spTree>
    <p:extLst>
      <p:ext uri="{BB962C8B-B14F-4D97-AF65-F5344CB8AC3E}">
        <p14:creationId xmlns:p14="http://schemas.microsoft.com/office/powerpoint/2010/main" val="1088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E6FA6-3090-F846-AD87-33A631A24702}"/>
              </a:ext>
            </a:extLst>
          </p:cNvPr>
          <p:cNvSpPr txBox="1">
            <a:spLocks/>
          </p:cNvSpPr>
          <p:nvPr/>
        </p:nvSpPr>
        <p:spPr>
          <a:xfrm>
            <a:off x="2021306" y="2327572"/>
            <a:ext cx="8337884" cy="23470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Pursuing claims for the effects of COVID19 and Ukraine War</a:t>
            </a:r>
            <a:endParaRPr kumimoji="0" lang="en-TR" sz="5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8F81F3E3-01E1-4995-C42C-E2AE9FEAC17A}"/>
              </a:ext>
            </a:extLst>
          </p:cNvPr>
          <p:cNvPicPr>
            <a:picLocks noChangeAspect="1"/>
          </p:cNvPicPr>
          <p:nvPr/>
        </p:nvPicPr>
        <p:blipFill>
          <a:blip r:embed="rId3"/>
          <a:stretch>
            <a:fillRect/>
          </a:stretch>
        </p:blipFill>
        <p:spPr>
          <a:xfrm>
            <a:off x="5428307" y="459092"/>
            <a:ext cx="1335385" cy="1545073"/>
          </a:xfrm>
          <a:prstGeom prst="rect">
            <a:avLst/>
          </a:prstGeom>
        </p:spPr>
      </p:pic>
      <p:sp>
        <p:nvSpPr>
          <p:cNvPr id="3" name="Title 1">
            <a:extLst>
              <a:ext uri="{FF2B5EF4-FFF2-40B4-BE49-F238E27FC236}">
                <a16:creationId xmlns:a16="http://schemas.microsoft.com/office/drawing/2014/main" id="{EFE669D3-4D33-D9B5-315F-0F628BFB1B02}"/>
              </a:ext>
            </a:extLst>
          </p:cNvPr>
          <p:cNvSpPr txBox="1">
            <a:spLocks/>
          </p:cNvSpPr>
          <p:nvPr/>
        </p:nvSpPr>
        <p:spPr>
          <a:xfrm>
            <a:off x="2021306" y="5416103"/>
            <a:ext cx="8337884" cy="429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Charles Blamire-Brown</a:t>
            </a:r>
            <a:endParaRPr kumimoji="0" lang="en-TR"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21333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5" name="Title 1">
            <a:extLst>
              <a:ext uri="{FF2B5EF4-FFF2-40B4-BE49-F238E27FC236}">
                <a16:creationId xmlns:a16="http://schemas.microsoft.com/office/drawing/2014/main" id="{107B75EC-52B9-21A5-EC1C-E9539E89522B}"/>
              </a:ext>
            </a:extLst>
          </p:cNvPr>
          <p:cNvSpPr txBox="1">
            <a:spLocks/>
          </p:cNvSpPr>
          <p:nvPr/>
        </p:nvSpPr>
        <p:spPr>
          <a:xfrm>
            <a:off x="1619250" y="1442931"/>
            <a:ext cx="9353550" cy="44339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buFont typeface="Wingdings" panose="05000000000000000000" pitchFamily="2" charset="2"/>
              <a:buChar char="Ø"/>
            </a:pPr>
            <a:r>
              <a:rPr lang="en-GB" sz="1600" dirty="0">
                <a:solidFill>
                  <a:srgbClr val="173454"/>
                </a:solidFill>
                <a:latin typeface="Arial" panose="020B0604020202020204" pitchFamily="34" charset="0"/>
                <a:cs typeface="Arial" panose="020B0604020202020204" pitchFamily="34" charset="0"/>
              </a:rPr>
              <a:t>Hardship</a:t>
            </a:r>
            <a:endParaRPr lang="en-GB" sz="1400" dirty="0">
              <a:solidFill>
                <a:srgbClr val="173454"/>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400" dirty="0" err="1">
                <a:solidFill>
                  <a:srgbClr val="173454"/>
                </a:solidFill>
                <a:latin typeface="Arial" panose="020B0604020202020204" pitchFamily="34" charset="0"/>
                <a:cs typeface="Arial" panose="020B0604020202020204" pitchFamily="34" charset="0"/>
              </a:rPr>
              <a:t>UNIDROIT</a:t>
            </a:r>
            <a:r>
              <a:rPr lang="en-GB" sz="1400" dirty="0">
                <a:solidFill>
                  <a:srgbClr val="173454"/>
                </a:solidFill>
                <a:latin typeface="Arial" panose="020B0604020202020204" pitchFamily="34" charset="0"/>
                <a:cs typeface="Arial" panose="020B0604020202020204" pitchFamily="34" charset="0"/>
              </a:rPr>
              <a:t> Principles – Article 6.2.3</a:t>
            </a:r>
          </a:p>
          <a:p>
            <a:pPr marL="1200150" lvl="2"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Occurrence of events after conclusion of contract fundamentally alter the equilibrium of contract and could not reasonably have been taken account of at the time of conclusion of the contract</a:t>
            </a:r>
          </a:p>
          <a:p>
            <a:pPr marL="1200150" lvl="2"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Disadvantaged party entitled to request renegotiation</a:t>
            </a:r>
          </a:p>
          <a:p>
            <a:pPr marL="1200150" lvl="2"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Failure to reach agreement within reasonable time – can resort to the court (which can terminate or adapt the contract)</a:t>
            </a:r>
          </a:p>
          <a:p>
            <a:pPr marL="742950" lvl="1"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French law – </a:t>
            </a:r>
            <a:r>
              <a:rPr lang="en-GB" sz="1400" dirty="0" err="1">
                <a:solidFill>
                  <a:srgbClr val="173454"/>
                </a:solidFill>
                <a:latin typeface="Arial" panose="020B0604020202020204" pitchFamily="34" charset="0"/>
                <a:cs typeface="Arial" panose="020B0604020202020204" pitchFamily="34" charset="0"/>
              </a:rPr>
              <a:t>imprévision</a:t>
            </a:r>
            <a:r>
              <a:rPr lang="en-GB" sz="1400" dirty="0">
                <a:solidFill>
                  <a:srgbClr val="173454"/>
                </a:solidFill>
                <a:latin typeface="Arial" panose="020B0604020202020204" pitchFamily="34" charset="0"/>
                <a:cs typeface="Arial" panose="020B0604020202020204" pitchFamily="34" charset="0"/>
              </a:rPr>
              <a:t> / Article 1195 French Civil Code </a:t>
            </a:r>
          </a:p>
          <a:p>
            <a:pPr lvl="1"/>
            <a:endParaRPr lang="en-GB" sz="1600" dirty="0">
              <a:solidFill>
                <a:srgbClr val="173454"/>
              </a:solidFill>
              <a:latin typeface="Arial" panose="020B0604020202020204" pitchFamily="34" charset="0"/>
              <a:cs typeface="Arial" panose="020B0604020202020204" pitchFamily="34" charset="0"/>
            </a:endParaRPr>
          </a:p>
          <a:p>
            <a:pPr algn="l"/>
            <a:endParaRPr lang="en-GB" sz="700" dirty="0">
              <a:solidFill>
                <a:srgbClr val="173454"/>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GB" sz="1600" dirty="0">
                <a:solidFill>
                  <a:srgbClr val="173454"/>
                </a:solidFill>
                <a:latin typeface="Arial" panose="020B0604020202020204" pitchFamily="34" charset="0"/>
                <a:cs typeface="Arial" panose="020B0604020202020204" pitchFamily="34" charset="0"/>
              </a:rPr>
              <a:t>Local legislation specifically passed to deal with impacts and financial support</a:t>
            </a:r>
          </a:p>
          <a:p>
            <a:pPr marL="742950" lvl="1"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Singapore – COVID-19 (Temporary Measures) Act 2020 (passed on 7 April 2020) – excuse performance – no entitlement to claim LDs / enforce performance security etc</a:t>
            </a:r>
          </a:p>
          <a:p>
            <a:pPr marL="742950" lvl="1"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Australia – made USD 1,500 per fortnight </a:t>
            </a:r>
            <a:r>
              <a:rPr lang="en-GB" sz="1400" dirty="0" err="1">
                <a:solidFill>
                  <a:srgbClr val="173454"/>
                </a:solidFill>
                <a:latin typeface="Arial" panose="020B0604020202020204" pitchFamily="34" charset="0"/>
                <a:cs typeface="Arial" panose="020B0604020202020204" pitchFamily="34" charset="0"/>
              </a:rPr>
              <a:t>jobkeeper</a:t>
            </a:r>
            <a:r>
              <a:rPr lang="en-GB" sz="1400" dirty="0">
                <a:solidFill>
                  <a:srgbClr val="173454"/>
                </a:solidFill>
                <a:latin typeface="Arial" panose="020B0604020202020204" pitchFamily="34" charset="0"/>
                <a:cs typeface="Arial" panose="020B0604020202020204" pitchFamily="34" charset="0"/>
              </a:rPr>
              <a:t> payment for 6 months for each employee that had suffered 30% (50% for large organisations) reduction in turnover</a:t>
            </a:r>
          </a:p>
          <a:p>
            <a:pPr marL="742950" lvl="1"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Hong Kong – introduced Anti-Epidemic Fund – paying eligible consultants/contractors USD 6,500 each etc</a:t>
            </a:r>
          </a:p>
        </p:txBody>
      </p:sp>
      <p:sp>
        <p:nvSpPr>
          <p:cNvPr id="6" name="Title 1">
            <a:extLst>
              <a:ext uri="{FF2B5EF4-FFF2-40B4-BE49-F238E27FC236}">
                <a16:creationId xmlns:a16="http://schemas.microsoft.com/office/drawing/2014/main" id="{8B32BED5-29EA-F378-DEF5-D5447967E440}"/>
              </a:ext>
            </a:extLst>
          </p:cNvPr>
          <p:cNvSpPr txBox="1">
            <a:spLocks/>
          </p:cNvSpPr>
          <p:nvPr/>
        </p:nvSpPr>
        <p:spPr>
          <a:xfrm>
            <a:off x="2934942" y="831847"/>
            <a:ext cx="6322115" cy="636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500" b="1" dirty="0">
                <a:solidFill>
                  <a:srgbClr val="173454"/>
                </a:solidFill>
                <a:latin typeface="Arial" panose="020B0604020202020204" pitchFamily="34" charset="0"/>
                <a:cs typeface="Arial" panose="020B0604020202020204" pitchFamily="34" charset="0"/>
              </a:rPr>
              <a:t>Legal bases of claim at law</a:t>
            </a:r>
            <a:endParaRPr lang="en-TR" sz="3500" b="1"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92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 name="Subtitle 2">
            <a:extLst>
              <a:ext uri="{FF2B5EF4-FFF2-40B4-BE49-F238E27FC236}">
                <a16:creationId xmlns:a16="http://schemas.microsoft.com/office/drawing/2014/main" id="{8D498BDF-7490-8322-BE25-1607EF283945}"/>
              </a:ext>
            </a:extLst>
          </p:cNvPr>
          <p:cNvSpPr txBox="1">
            <a:spLocks/>
          </p:cNvSpPr>
          <p:nvPr/>
        </p:nvSpPr>
        <p:spPr>
          <a:xfrm>
            <a:off x="1600200" y="1832388"/>
            <a:ext cx="9353550" cy="23490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2000" dirty="0">
                <a:latin typeface="Arial" panose="020B0604020202020204" pitchFamily="34" charset="0"/>
                <a:cs typeface="Arial" panose="020B0604020202020204" pitchFamily="34" charset="0"/>
              </a:rPr>
              <a:t>COVID</a:t>
            </a:r>
          </a:p>
          <a:p>
            <a:pPr marL="800100" lvl="1" indent="-342900" algn="l">
              <a:buFont typeface="Wingdings" panose="05000000000000000000" pitchFamily="2" charset="2"/>
              <a:buChar char="Ø"/>
            </a:pPr>
            <a:r>
              <a:rPr lang="en-GB" sz="1500" dirty="0">
                <a:latin typeface="Arial" panose="020B0604020202020204" pitchFamily="34" charset="0"/>
                <a:cs typeface="Arial" panose="020B0604020202020204" pitchFamily="34" charset="0"/>
              </a:rPr>
              <a:t>Site lockdowns – limited for public construction projects</a:t>
            </a:r>
          </a:p>
          <a:p>
            <a:pPr marL="800100" lvl="1" indent="-342900" algn="l">
              <a:buFont typeface="Wingdings" panose="05000000000000000000" pitchFamily="2" charset="2"/>
              <a:buChar char="Ø"/>
            </a:pPr>
            <a:r>
              <a:rPr lang="en-GB" sz="1500" dirty="0">
                <a:latin typeface="Arial" panose="020B0604020202020204" pitchFamily="34" charset="0"/>
                <a:cs typeface="Arial" panose="020B0604020202020204" pitchFamily="34" charset="0"/>
              </a:rPr>
              <a:t>Public health requirements – difficult to establish impacts of reduced productivity (eg home working studies)</a:t>
            </a:r>
          </a:p>
          <a:p>
            <a:pPr lvl="1" algn="l"/>
            <a:endParaRPr lang="en-GB"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000" dirty="0">
                <a:latin typeface="Arial" panose="020B0604020202020204" pitchFamily="34" charset="0"/>
                <a:cs typeface="Arial" panose="020B0604020202020204" pitchFamily="34" charset="0"/>
              </a:rPr>
              <a:t>Ukraine</a:t>
            </a:r>
          </a:p>
          <a:p>
            <a:pPr marL="800100" lvl="1" indent="-342900" algn="l">
              <a:buFont typeface="Wingdings" panose="05000000000000000000" pitchFamily="2" charset="2"/>
              <a:buChar char="Ø"/>
            </a:pPr>
            <a:r>
              <a:rPr lang="en-GB" sz="1500" dirty="0">
                <a:latin typeface="Arial" panose="020B0604020202020204" pitchFamily="34" charset="0"/>
                <a:cs typeface="Arial" panose="020B0604020202020204" pitchFamily="34" charset="0"/>
              </a:rPr>
              <a:t>Inflation spikes – multiple causes – COVID – which component unique to Ukraine?</a:t>
            </a:r>
          </a:p>
          <a:p>
            <a:pPr marL="800100" lvl="1" indent="-342900" algn="l">
              <a:buFont typeface="Wingdings" panose="05000000000000000000" pitchFamily="2" charset="2"/>
              <a:buChar char="Ø"/>
            </a:pPr>
            <a:endParaRPr lang="en-GB" sz="1500" dirty="0">
              <a:solidFill>
                <a:schemeClr val="bg1"/>
              </a:solidFill>
              <a:latin typeface="Arial" panose="020B0604020202020204" pitchFamily="34" charset="0"/>
              <a:cs typeface="Arial" panose="020B0604020202020204" pitchFamily="34" charset="0"/>
            </a:endParaRPr>
          </a:p>
          <a:p>
            <a:endParaRPr lang="en-TR" sz="20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4CCB8C4-E0F2-43D5-AAAC-A2F168336D53}"/>
              </a:ext>
            </a:extLst>
          </p:cNvPr>
          <p:cNvSpPr txBox="1">
            <a:spLocks/>
          </p:cNvSpPr>
          <p:nvPr/>
        </p:nvSpPr>
        <p:spPr>
          <a:xfrm>
            <a:off x="3605195" y="893565"/>
            <a:ext cx="4981611" cy="5054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3500" b="1" dirty="0">
                <a:solidFill>
                  <a:srgbClr val="173454"/>
                </a:solidFill>
                <a:latin typeface="Arial" panose="020B0604020202020204" pitchFamily="34" charset="0"/>
                <a:cs typeface="Arial" panose="020B0604020202020204" pitchFamily="34" charset="0"/>
              </a:rPr>
              <a:t>Causation hurdle</a:t>
            </a:r>
          </a:p>
        </p:txBody>
      </p:sp>
    </p:spTree>
    <p:extLst>
      <p:ext uri="{BB962C8B-B14F-4D97-AF65-F5344CB8AC3E}">
        <p14:creationId xmlns:p14="http://schemas.microsoft.com/office/powerpoint/2010/main" val="50280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 name="Subtitle 2">
            <a:extLst>
              <a:ext uri="{FF2B5EF4-FFF2-40B4-BE49-F238E27FC236}">
                <a16:creationId xmlns:a16="http://schemas.microsoft.com/office/drawing/2014/main" id="{8D498BDF-7490-8322-BE25-1607EF283945}"/>
              </a:ext>
            </a:extLst>
          </p:cNvPr>
          <p:cNvSpPr txBox="1">
            <a:spLocks/>
          </p:cNvSpPr>
          <p:nvPr/>
        </p:nvSpPr>
        <p:spPr>
          <a:xfrm>
            <a:off x="1600200" y="1832389"/>
            <a:ext cx="9363075" cy="106321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2000" dirty="0">
                <a:latin typeface="Arial" panose="020B0604020202020204" pitchFamily="34" charset="0"/>
                <a:cs typeface="Arial" panose="020B0604020202020204" pitchFamily="34" charset="0"/>
              </a:rPr>
              <a:t>Commercial negotiations – less of an issue.</a:t>
            </a:r>
          </a:p>
          <a:p>
            <a:pPr algn="l"/>
            <a:endParaRPr lang="en-GB" sz="20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000" dirty="0">
                <a:latin typeface="Arial" panose="020B0604020202020204" pitchFamily="34" charset="0"/>
                <a:cs typeface="Arial" panose="020B0604020202020204" pitchFamily="34" charset="0"/>
              </a:rPr>
              <a:t>Presenting claims before a tribunal – more of an issue.</a:t>
            </a:r>
          </a:p>
          <a:p>
            <a:pPr marL="800100" lvl="1" indent="-342900" algn="l">
              <a:buFont typeface="Wingdings" panose="05000000000000000000" pitchFamily="2" charset="2"/>
              <a:buChar char="Ø"/>
            </a:pPr>
            <a:endParaRPr lang="en-GB" dirty="0">
              <a:solidFill>
                <a:schemeClr val="bg1"/>
              </a:solidFill>
              <a:latin typeface="Arial" panose="020B0604020202020204" pitchFamily="34" charset="0"/>
              <a:cs typeface="Arial" panose="020B0604020202020204" pitchFamily="34" charset="0"/>
            </a:endParaRPr>
          </a:p>
          <a:p>
            <a:endParaRPr lang="en-TR" sz="20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4CCB8C4-E0F2-43D5-AAAC-A2F168336D53}"/>
              </a:ext>
            </a:extLst>
          </p:cNvPr>
          <p:cNvSpPr txBox="1">
            <a:spLocks/>
          </p:cNvSpPr>
          <p:nvPr/>
        </p:nvSpPr>
        <p:spPr>
          <a:xfrm>
            <a:off x="3605195" y="893565"/>
            <a:ext cx="4981611" cy="5054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3500" b="1" dirty="0">
                <a:solidFill>
                  <a:srgbClr val="173454"/>
                </a:solidFill>
                <a:latin typeface="Arial" panose="020B0604020202020204" pitchFamily="34" charset="0"/>
                <a:cs typeface="Arial" panose="020B0604020202020204" pitchFamily="34" charset="0"/>
              </a:rPr>
              <a:t>Causation hurdle</a:t>
            </a:r>
          </a:p>
        </p:txBody>
      </p:sp>
    </p:spTree>
    <p:extLst>
      <p:ext uri="{BB962C8B-B14F-4D97-AF65-F5344CB8AC3E}">
        <p14:creationId xmlns:p14="http://schemas.microsoft.com/office/powerpoint/2010/main" val="330835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 name="Subtitle 2">
            <a:extLst>
              <a:ext uri="{FF2B5EF4-FFF2-40B4-BE49-F238E27FC236}">
                <a16:creationId xmlns:a16="http://schemas.microsoft.com/office/drawing/2014/main" id="{8D498BDF-7490-8322-BE25-1607EF283945}"/>
              </a:ext>
            </a:extLst>
          </p:cNvPr>
          <p:cNvSpPr txBox="1">
            <a:spLocks/>
          </p:cNvSpPr>
          <p:nvPr/>
        </p:nvSpPr>
        <p:spPr>
          <a:xfrm>
            <a:off x="1609726" y="1832390"/>
            <a:ext cx="9363074" cy="344446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2000" dirty="0">
                <a:latin typeface="Arial" panose="020B0604020202020204" pitchFamily="34" charset="0"/>
                <a:cs typeface="Arial" panose="020B0604020202020204" pitchFamily="34" charset="0"/>
              </a:rPr>
              <a:t>Tribunals/courts tend to be pragmatic:</a:t>
            </a:r>
          </a:p>
          <a:p>
            <a:pPr marL="800100" lvl="1" indent="-342900" algn="l">
              <a:buFont typeface="Wingdings" panose="05000000000000000000" pitchFamily="2" charset="2"/>
              <a:buChar char="Ø"/>
            </a:pPr>
            <a:r>
              <a:rPr lang="en-GB" sz="1500" dirty="0">
                <a:latin typeface="Arial" panose="020B0604020202020204" pitchFamily="34" charset="0"/>
                <a:cs typeface="Arial" panose="020B0604020202020204" pitchFamily="34" charset="0"/>
              </a:rPr>
              <a:t>Accept Covid / Ukraine war as qualifying event</a:t>
            </a:r>
          </a:p>
          <a:p>
            <a:pPr marL="800100" lvl="1" indent="-342900" algn="l">
              <a:buFont typeface="Wingdings" panose="05000000000000000000" pitchFamily="2" charset="2"/>
              <a:buChar char="Ø"/>
            </a:pPr>
            <a:r>
              <a:rPr lang="en-GB" sz="1500" dirty="0">
                <a:latin typeface="Arial" panose="020B0604020202020204" pitchFamily="34" charset="0"/>
                <a:cs typeface="Arial" panose="020B0604020202020204" pitchFamily="34" charset="0"/>
              </a:rPr>
              <a:t>Causation </a:t>
            </a:r>
          </a:p>
          <a:p>
            <a:pPr marL="1257300" lvl="2" indent="-342900" algn="l">
              <a:buFont typeface="Wingdings" panose="05000000000000000000" pitchFamily="2" charset="2"/>
              <a:buChar char="Ø"/>
            </a:pPr>
            <a:r>
              <a:rPr lang="en-GB" sz="1500" dirty="0">
                <a:latin typeface="Arial" panose="020B0604020202020204" pitchFamily="34" charset="0"/>
                <a:cs typeface="Arial" panose="020B0604020202020204" pitchFamily="34" charset="0"/>
              </a:rPr>
              <a:t>Prove case on balance of probabilities</a:t>
            </a:r>
          </a:p>
          <a:p>
            <a:pPr marL="1257300" lvl="2" indent="-342900" algn="l">
              <a:buFont typeface="Wingdings" panose="05000000000000000000" pitchFamily="2" charset="2"/>
              <a:buChar char="Ø"/>
            </a:pPr>
            <a:r>
              <a:rPr lang="en-GB" sz="1500" dirty="0">
                <a:latin typeface="Arial" panose="020B0604020202020204" pitchFamily="34" charset="0"/>
                <a:cs typeface="Arial" panose="020B0604020202020204" pitchFamily="34" charset="0"/>
              </a:rPr>
              <a:t>Recognise attempts to </a:t>
            </a:r>
            <a:r>
              <a:rPr lang="en-GB" sz="1500" dirty="0" err="1">
                <a:latin typeface="Arial" panose="020B0604020202020204" pitchFamily="34" charset="0"/>
                <a:cs typeface="Arial" panose="020B0604020202020204" pitchFamily="34" charset="0"/>
              </a:rPr>
              <a:t>deglobalise</a:t>
            </a:r>
            <a:r>
              <a:rPr lang="en-GB" sz="1500" dirty="0">
                <a:latin typeface="Arial" panose="020B0604020202020204" pitchFamily="34" charset="0"/>
                <a:cs typeface="Arial" panose="020B0604020202020204" pitchFamily="34" charset="0"/>
              </a:rPr>
              <a:t>:</a:t>
            </a:r>
          </a:p>
          <a:p>
            <a:pPr marL="1714500" lvl="3" indent="-342900" algn="l">
              <a:buFont typeface="Wingdings" panose="05000000000000000000" pitchFamily="2" charset="2"/>
              <a:buChar char="Ø"/>
            </a:pPr>
            <a:r>
              <a:rPr lang="en-GB" sz="1500" dirty="0">
                <a:latin typeface="Arial" panose="020B0604020202020204" pitchFamily="34" charset="0"/>
                <a:cs typeface="Arial" panose="020B0604020202020204" pitchFamily="34" charset="0"/>
              </a:rPr>
              <a:t>Delay analysis – demonstrating delays to critical path</a:t>
            </a:r>
          </a:p>
          <a:p>
            <a:pPr marL="1714500" lvl="3" indent="-342900" algn="l">
              <a:buFont typeface="Wingdings" panose="05000000000000000000" pitchFamily="2" charset="2"/>
              <a:buChar char="Ø"/>
            </a:pPr>
            <a:r>
              <a:rPr lang="en-GB" sz="1500" dirty="0">
                <a:latin typeface="Arial" panose="020B0604020202020204" pitchFamily="34" charset="0"/>
                <a:cs typeface="Arial" panose="020B0604020202020204" pitchFamily="34" charset="0"/>
              </a:rPr>
              <a:t>Disruption analysis – ‘measured mile’</a:t>
            </a:r>
          </a:p>
          <a:p>
            <a:pPr marL="1714500" lvl="3" indent="-342900" algn="l">
              <a:buFont typeface="Wingdings" panose="05000000000000000000" pitchFamily="2" charset="2"/>
              <a:buChar char="Ø"/>
            </a:pPr>
            <a:r>
              <a:rPr lang="en-GB" sz="1500" dirty="0">
                <a:latin typeface="Arial" panose="020B0604020202020204" pitchFamily="34" charset="0"/>
                <a:cs typeface="Arial" panose="020B0604020202020204" pitchFamily="34" charset="0"/>
              </a:rPr>
              <a:t>Wider studies</a:t>
            </a:r>
          </a:p>
          <a:p>
            <a:pPr marL="1714500" lvl="3" indent="-342900" algn="l">
              <a:buFont typeface="Wingdings" panose="05000000000000000000" pitchFamily="2" charset="2"/>
              <a:buChar char="Ø"/>
            </a:pPr>
            <a:r>
              <a:rPr lang="en-GB" sz="1500" dirty="0">
                <a:latin typeface="Arial" panose="020B0604020202020204" pitchFamily="34" charset="0"/>
                <a:cs typeface="Arial" panose="020B0604020202020204" pitchFamily="34" charset="0"/>
              </a:rPr>
              <a:t>Witness evidence – identifying as many specific impacts as possible</a:t>
            </a:r>
          </a:p>
          <a:p>
            <a:pPr lvl="3" algn="l"/>
            <a:endParaRPr lang="en-GB" sz="20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000" dirty="0">
                <a:latin typeface="Arial" panose="020B0604020202020204" pitchFamily="34" charset="0"/>
                <a:cs typeface="Arial" panose="020B0604020202020204" pitchFamily="34" charset="0"/>
              </a:rPr>
              <a:t>Focus on detailing examples of materials/personnel restrictions impacting works on critical path</a:t>
            </a:r>
          </a:p>
          <a:p>
            <a:pPr marL="800100" lvl="1" indent="-342900" algn="l">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endParaRPr lang="en-TR" sz="20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4CCB8C4-E0F2-43D5-AAAC-A2F168336D53}"/>
              </a:ext>
            </a:extLst>
          </p:cNvPr>
          <p:cNvSpPr txBox="1">
            <a:spLocks/>
          </p:cNvSpPr>
          <p:nvPr/>
        </p:nvSpPr>
        <p:spPr>
          <a:xfrm>
            <a:off x="3605195" y="893565"/>
            <a:ext cx="4981611" cy="5054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3500" b="1" dirty="0">
                <a:solidFill>
                  <a:srgbClr val="173454"/>
                </a:solidFill>
                <a:latin typeface="Arial" panose="020B0604020202020204" pitchFamily="34" charset="0"/>
                <a:cs typeface="Arial" panose="020B0604020202020204" pitchFamily="34" charset="0"/>
              </a:rPr>
              <a:t>Causation hurdle</a:t>
            </a:r>
          </a:p>
        </p:txBody>
      </p:sp>
    </p:spTree>
    <p:extLst>
      <p:ext uri="{BB962C8B-B14F-4D97-AF65-F5344CB8AC3E}">
        <p14:creationId xmlns:p14="http://schemas.microsoft.com/office/powerpoint/2010/main" val="228308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BCBB4B-215D-20BD-D6E8-94FF33E63E3F}"/>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4329311" y="901521"/>
            <a:ext cx="3533379" cy="6430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3500" b="1" dirty="0">
                <a:solidFill>
                  <a:srgbClr val="173454"/>
                </a:solidFill>
                <a:latin typeface="Arial" panose="020B0604020202020204" pitchFamily="34" charset="0"/>
                <a:cs typeface="Arial" panose="020B0604020202020204" pitchFamily="34" charset="0"/>
              </a:rPr>
              <a:t>Other hurdles</a:t>
            </a: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609725" y="1743845"/>
            <a:ext cx="9344025" cy="35622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2000" dirty="0">
                <a:solidFill>
                  <a:srgbClr val="173454"/>
                </a:solidFill>
                <a:latin typeface="Arial" panose="020B0604020202020204" pitchFamily="34" charset="0"/>
                <a:cs typeface="Arial" panose="020B0604020202020204" pitchFamily="34" charset="0"/>
              </a:rPr>
              <a:t>Mitigation</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FM clause usually expressly requires parties to mitigate – </a:t>
            </a:r>
            <a:r>
              <a:rPr lang="en-GB" sz="1400" dirty="0" err="1">
                <a:solidFill>
                  <a:srgbClr val="173454"/>
                </a:solidFill>
                <a:latin typeface="Arial" panose="020B0604020202020204" pitchFamily="34" charset="0"/>
                <a:cs typeface="Arial" panose="020B0604020202020204" pitchFamily="34" charset="0"/>
              </a:rPr>
              <a:t>eg</a:t>
            </a:r>
            <a:r>
              <a:rPr lang="en-GB" sz="1400" dirty="0">
                <a:solidFill>
                  <a:srgbClr val="173454"/>
                </a:solidFill>
                <a:latin typeface="Arial" panose="020B0604020202020204" pitchFamily="34" charset="0"/>
                <a:cs typeface="Arial" panose="020B0604020202020204" pitchFamily="34" charset="0"/>
              </a:rPr>
              <a:t> FIDIC 2017 – SC 18.3</a:t>
            </a:r>
          </a:p>
          <a:p>
            <a:pPr algn="l"/>
            <a:endParaRPr lang="en-GB" sz="2000" dirty="0">
              <a:solidFill>
                <a:srgbClr val="173454"/>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000" dirty="0">
                <a:solidFill>
                  <a:srgbClr val="173454"/>
                </a:solidFill>
                <a:latin typeface="Arial" panose="020B0604020202020204" pitchFamily="34" charset="0"/>
                <a:cs typeface="Arial" panose="020B0604020202020204" pitchFamily="34" charset="0"/>
              </a:rPr>
              <a:t>Notices - condition precedent?</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EG FIDIC 2017</a:t>
            </a:r>
          </a:p>
          <a:p>
            <a:pPr marL="1257300" lvl="2" indent="-342900" algn="l">
              <a:buFont typeface="Wingdings" panose="05000000000000000000" pitchFamily="2" charset="2"/>
              <a:buChar char="Ø"/>
            </a:pPr>
            <a:r>
              <a:rPr lang="en-GB" sz="1200" dirty="0">
                <a:solidFill>
                  <a:srgbClr val="173454"/>
                </a:solidFill>
                <a:latin typeface="Arial" panose="020B0604020202020204" pitchFamily="34" charset="0"/>
                <a:cs typeface="Arial" panose="020B0604020202020204" pitchFamily="34" charset="0"/>
              </a:rPr>
              <a:t>18.2 – Notice of an Exceptional Event – 14 days of becoming aware or should have become aware of Exceptional Event – in order to excuse performance</a:t>
            </a:r>
          </a:p>
          <a:p>
            <a:pPr marL="1257300" lvl="2" indent="-342900" algn="l">
              <a:buFont typeface="Wingdings" panose="05000000000000000000" pitchFamily="2" charset="2"/>
              <a:buChar char="Ø"/>
            </a:pPr>
            <a:r>
              <a:rPr lang="en-GB" sz="1200" dirty="0">
                <a:solidFill>
                  <a:srgbClr val="173454"/>
                </a:solidFill>
                <a:latin typeface="Arial" panose="020B0604020202020204" pitchFamily="34" charset="0"/>
                <a:cs typeface="Arial" panose="020B0604020202020204" pitchFamily="34" charset="0"/>
              </a:rPr>
              <a:t>18.3 – If Exceptional Event has continuing effect – affected Party give further Notices describing the effect ever 28 days.</a:t>
            </a:r>
          </a:p>
          <a:p>
            <a:pPr marL="1257300" lvl="2" indent="-342900" algn="l">
              <a:buFont typeface="Wingdings" panose="05000000000000000000" pitchFamily="2" charset="2"/>
              <a:buChar char="Ø"/>
            </a:pPr>
            <a:r>
              <a:rPr lang="en-GB" sz="1200" dirty="0">
                <a:solidFill>
                  <a:srgbClr val="173454"/>
                </a:solidFill>
                <a:latin typeface="Arial" panose="020B0604020202020204" pitchFamily="34" charset="0"/>
                <a:cs typeface="Arial" panose="020B0604020202020204" pitchFamily="34" charset="0"/>
              </a:rPr>
              <a:t>18.4 – Notice per Sub-Clause 20.2 to claim EOT/additional payment – NB 28 day time bar.</a:t>
            </a:r>
          </a:p>
          <a:p>
            <a:pPr marL="342900" indent="-342900" algn="l">
              <a:buFont typeface="Wingdings" panose="05000000000000000000" pitchFamily="2" charset="2"/>
              <a:buChar char="Ø"/>
            </a:pPr>
            <a:endParaRPr lang="en-GB" sz="2000"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48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CB80FF-685C-5839-6F73-70BCEA3653FF}"/>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4949292F-0BE3-3F62-7A94-FFD14B3FC322}"/>
              </a:ext>
            </a:extLst>
          </p:cNvPr>
          <p:cNvSpPr txBox="1">
            <a:spLocks/>
          </p:cNvSpPr>
          <p:nvPr/>
        </p:nvSpPr>
        <p:spPr>
          <a:xfrm>
            <a:off x="3636763" y="1101821"/>
            <a:ext cx="5088595" cy="636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500" b="1" dirty="0">
                <a:solidFill>
                  <a:srgbClr val="173454"/>
                </a:solidFill>
                <a:latin typeface="Arial" panose="020B0604020202020204" pitchFamily="34" charset="0"/>
                <a:cs typeface="Arial" panose="020B0604020202020204" pitchFamily="34" charset="0"/>
              </a:rPr>
              <a:t>Conclusions</a:t>
            </a:r>
            <a:endParaRPr lang="en-TR" sz="3500" b="1" dirty="0">
              <a:solidFill>
                <a:srgbClr val="173454"/>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14D3088-C939-1649-E705-978D209BC96F}"/>
              </a:ext>
            </a:extLst>
          </p:cNvPr>
          <p:cNvSpPr txBox="1">
            <a:spLocks/>
          </p:cNvSpPr>
          <p:nvPr/>
        </p:nvSpPr>
        <p:spPr>
          <a:xfrm>
            <a:off x="1609725" y="1842896"/>
            <a:ext cx="9353550" cy="311883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buFont typeface="Wingdings" panose="05000000000000000000" pitchFamily="2" charset="2"/>
              <a:buChar char="Ø"/>
            </a:pPr>
            <a:r>
              <a:rPr lang="en-GB" sz="2000" dirty="0">
                <a:solidFill>
                  <a:srgbClr val="173454"/>
                </a:solidFill>
                <a:latin typeface="Arial" panose="020B0604020202020204" pitchFamily="34" charset="0"/>
                <a:cs typeface="Arial" panose="020B0604020202020204" pitchFamily="34" charset="0"/>
              </a:rPr>
              <a:t>COVID, Ukraine and ensuing inflation – unprecedented.</a:t>
            </a:r>
          </a:p>
          <a:p>
            <a:pPr marL="285750" indent="-285750" algn="l">
              <a:buFont typeface="Wingdings" panose="05000000000000000000" pitchFamily="2" charset="2"/>
              <a:buChar char="Ø"/>
            </a:pPr>
            <a:endParaRPr lang="en-GB" sz="2000" dirty="0">
              <a:solidFill>
                <a:srgbClr val="173454"/>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GB" sz="2000" dirty="0">
                <a:solidFill>
                  <a:srgbClr val="173454"/>
                </a:solidFill>
                <a:latin typeface="Arial" panose="020B0604020202020204" pitchFamily="34" charset="0"/>
                <a:cs typeface="Arial" panose="020B0604020202020204" pitchFamily="34" charset="0"/>
              </a:rPr>
              <a:t>Unprecedented times calls for a different approach.</a:t>
            </a:r>
          </a:p>
          <a:p>
            <a:pPr marL="285750" indent="-285750" algn="l">
              <a:buFont typeface="Wingdings" panose="05000000000000000000" pitchFamily="2" charset="2"/>
              <a:buChar char="Ø"/>
            </a:pPr>
            <a:endParaRPr lang="en-GB" sz="2000" dirty="0">
              <a:solidFill>
                <a:srgbClr val="173454"/>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GB" sz="2000" dirty="0">
                <a:solidFill>
                  <a:srgbClr val="173454"/>
                </a:solidFill>
                <a:latin typeface="Arial" panose="020B0604020202020204" pitchFamily="34" charset="0"/>
                <a:cs typeface="Arial" panose="020B0604020202020204" pitchFamily="34" charset="0"/>
              </a:rPr>
              <a:t>Need for ‘best for project’ thinking and collaboration – to deal with issues of such impact to the industry as a whole.</a:t>
            </a:r>
          </a:p>
          <a:p>
            <a:pPr marL="285750" indent="-285750" algn="l">
              <a:buFont typeface="Wingdings" panose="05000000000000000000" pitchFamily="2" charset="2"/>
              <a:buChar char="Ø"/>
            </a:pPr>
            <a:endParaRPr lang="en-GB" sz="2000" dirty="0">
              <a:solidFill>
                <a:srgbClr val="173454"/>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GB" sz="2000" dirty="0">
                <a:solidFill>
                  <a:srgbClr val="173454"/>
                </a:solidFill>
                <a:latin typeface="Arial" panose="020B0604020202020204" pitchFamily="34" charset="0"/>
                <a:cs typeface="Arial" panose="020B0604020202020204" pitchFamily="34" charset="0"/>
              </a:rPr>
              <a:t>Such an approach advocated by industry when Parties first had to deal with COVID</a:t>
            </a:r>
          </a:p>
          <a:p>
            <a:pPr marL="285750" indent="-285750" algn="l">
              <a:buFont typeface="Wingdings" panose="05000000000000000000" pitchFamily="2" charset="2"/>
              <a:buChar char="Ø"/>
            </a:pPr>
            <a:endParaRPr lang="en-GB" sz="2000" dirty="0">
              <a:solidFill>
                <a:srgbClr val="173454"/>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GB" sz="2000" dirty="0">
                <a:solidFill>
                  <a:srgbClr val="173454"/>
                </a:solidFill>
                <a:latin typeface="Arial" panose="020B0604020202020204" pitchFamily="34" charset="0"/>
                <a:cs typeface="Arial" panose="020B0604020202020204" pitchFamily="34" charset="0"/>
              </a:rPr>
              <a:t>Similar approach taken by Tribunals/courts?  We shall see…</a:t>
            </a:r>
          </a:p>
          <a:p>
            <a:pPr algn="l"/>
            <a:endParaRPr lang="en-GB" sz="1600" b="1"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03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9AA717-68EF-7810-9658-C1EE671AA54C}"/>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5" name="Title 1">
            <a:extLst>
              <a:ext uri="{FF2B5EF4-FFF2-40B4-BE49-F238E27FC236}">
                <a16:creationId xmlns:a16="http://schemas.microsoft.com/office/drawing/2014/main" id="{75944F3A-B13E-1F1E-6EE9-FB68962F5093}"/>
              </a:ext>
            </a:extLst>
          </p:cNvPr>
          <p:cNvSpPr txBox="1">
            <a:spLocks/>
          </p:cNvSpPr>
          <p:nvPr/>
        </p:nvSpPr>
        <p:spPr>
          <a:xfrm>
            <a:off x="2668440" y="1230785"/>
            <a:ext cx="6855120" cy="505444"/>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4800" b="1" dirty="0">
                <a:latin typeface="Arial" panose="020B0604020202020204" pitchFamily="34" charset="0"/>
                <a:cs typeface="Arial" panose="020B0604020202020204" pitchFamily="34" charset="0"/>
              </a:rPr>
              <a:t>Navigating through troubled times</a:t>
            </a:r>
            <a:endParaRPr lang="en-TR" sz="4500" b="1"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863B64CF-4824-F63F-8D24-29EE2357466D}"/>
              </a:ext>
            </a:extLst>
          </p:cNvPr>
          <p:cNvSpPr txBox="1">
            <a:spLocks/>
          </p:cNvSpPr>
          <p:nvPr/>
        </p:nvSpPr>
        <p:spPr>
          <a:xfrm>
            <a:off x="1619250" y="2148343"/>
            <a:ext cx="8857557" cy="23946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2000" dirty="0">
                <a:latin typeface="Arial" panose="020B0604020202020204" pitchFamily="34" charset="0"/>
                <a:cs typeface="Arial" panose="020B0604020202020204" pitchFamily="34" charset="0"/>
              </a:rPr>
              <a:t>2020: COVID-19 pandemic</a:t>
            </a:r>
          </a:p>
          <a:p>
            <a:pPr marL="342900" indent="-342900" algn="l">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000" dirty="0">
                <a:latin typeface="Arial" panose="020B0604020202020204" pitchFamily="34" charset="0"/>
                <a:cs typeface="Arial" panose="020B0604020202020204" pitchFamily="34" charset="0"/>
              </a:rPr>
              <a:t>2020/2021: Global inflation</a:t>
            </a:r>
          </a:p>
          <a:p>
            <a:pPr marL="342900" indent="-342900" algn="l">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000" dirty="0">
                <a:latin typeface="Arial" panose="020B0604020202020204" pitchFamily="34" charset="0"/>
                <a:cs typeface="Arial" panose="020B0604020202020204" pitchFamily="34" charset="0"/>
              </a:rPr>
              <a:t>2022: Ukraine war – global inflation 2.0!</a:t>
            </a:r>
          </a:p>
          <a:p>
            <a:endParaRPr lang="en-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47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5509D7-D573-AC90-5104-9B1D326A0FDA}"/>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860104" y="764770"/>
            <a:ext cx="4471792" cy="779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3500" b="1" dirty="0">
                <a:solidFill>
                  <a:srgbClr val="173454"/>
                </a:solidFill>
                <a:latin typeface="Arial" panose="020B0604020202020204" pitchFamily="34" charset="0"/>
                <a:cs typeface="Arial" panose="020B0604020202020204" pitchFamily="34" charset="0"/>
              </a:rPr>
              <a:t>Price Escalation</a:t>
            </a: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590675" y="1743846"/>
            <a:ext cx="8839027" cy="666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Commodity price increases during the war in Ukraine</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The price of steel, for example, has seen significant increases:</a:t>
            </a:r>
          </a:p>
        </p:txBody>
      </p:sp>
      <p:sp>
        <p:nvSpPr>
          <p:cNvPr id="10" name="Rectangle: Rounded Corners 9">
            <a:extLst>
              <a:ext uri="{FF2B5EF4-FFF2-40B4-BE49-F238E27FC236}">
                <a16:creationId xmlns:a16="http://schemas.microsoft.com/office/drawing/2014/main" id="{9DFF9E67-70D9-4108-1F36-81536A66BC8A}"/>
              </a:ext>
            </a:extLst>
          </p:cNvPr>
          <p:cNvSpPr/>
          <p:nvPr/>
        </p:nvSpPr>
        <p:spPr bwMode="auto">
          <a:xfrm>
            <a:off x="3936206" y="2574911"/>
            <a:ext cx="4319588" cy="3744913"/>
          </a:xfrm>
          <a:prstGeom prst="round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5400000" scaled="1"/>
            <a:tileRect/>
          </a:gradFill>
          <a:ln w="9525" cap="flat" cmpd="sng" algn="ctr">
            <a:noFill/>
            <a:prstDash val="solid"/>
            <a:round/>
            <a:headEnd type="none" w="med" len="med"/>
            <a:tailEnd type="none" w="med" len="med"/>
          </a:ln>
          <a:effectLst/>
        </p:spPr>
        <p:txBody>
          <a:bodyPr/>
          <a:lstStyle/>
          <a:p>
            <a:pPr>
              <a:defRPr/>
            </a:pPr>
            <a:endParaRPr lang="en-GB">
              <a:latin typeface="Arial" charset="0"/>
              <a:ea typeface="ＭＳ Ｐゴシック" pitchFamily="-128" charset="-128"/>
            </a:endParaRPr>
          </a:p>
        </p:txBody>
      </p:sp>
      <p:sp>
        <p:nvSpPr>
          <p:cNvPr id="11" name="Content Placeholder 1">
            <a:extLst>
              <a:ext uri="{FF2B5EF4-FFF2-40B4-BE49-F238E27FC236}">
                <a16:creationId xmlns:a16="http://schemas.microsoft.com/office/drawing/2014/main" id="{97BC6992-147F-4D26-EFBA-44516EEB7FEE}"/>
              </a:ext>
            </a:extLst>
          </p:cNvPr>
          <p:cNvSpPr txBox="1">
            <a:spLocks noChangeArrowheads="1"/>
          </p:cNvSpPr>
          <p:nvPr/>
        </p:nvSpPr>
        <p:spPr bwMode="auto">
          <a:xfrm>
            <a:off x="4042032" y="5915011"/>
            <a:ext cx="4175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rgbClr val="A80C35"/>
              </a:buClr>
              <a:buChar char="•"/>
              <a:defRPr sz="2400">
                <a:solidFill>
                  <a:schemeClr val="tx1"/>
                </a:solidFill>
                <a:latin typeface="Bliss 2 Regular" panose="02000506030000020004" pitchFamily="50" charset="0"/>
                <a:ea typeface="ＭＳ Ｐゴシック" panose="020B0600070205080204" pitchFamily="34" charset="-128"/>
              </a:defRPr>
            </a:lvl1pPr>
            <a:lvl2pPr marL="742950" indent="-285750">
              <a:spcBef>
                <a:spcPct val="20000"/>
              </a:spcBef>
              <a:buClr>
                <a:srgbClr val="A80C35"/>
              </a:buClr>
              <a:buChar char="–"/>
              <a:defRPr sz="2400">
                <a:solidFill>
                  <a:schemeClr val="tx1"/>
                </a:solidFill>
                <a:latin typeface="Bliss 2 Regular" panose="02000506030000020004" pitchFamily="50" charset="0"/>
                <a:ea typeface="ＭＳ Ｐゴシック" panose="020B0600070205080204" pitchFamily="34" charset="-128"/>
              </a:defRPr>
            </a:lvl2pPr>
            <a:lvl3pPr marL="1143000" indent="-228600">
              <a:spcBef>
                <a:spcPct val="20000"/>
              </a:spcBef>
              <a:buClr>
                <a:srgbClr val="A80C35"/>
              </a:buClr>
              <a:buChar char="•"/>
              <a:defRPr sz="2400">
                <a:solidFill>
                  <a:schemeClr val="tx1"/>
                </a:solidFill>
                <a:latin typeface="Bliss 2 Regular" panose="02000506030000020004" pitchFamily="50" charset="0"/>
                <a:ea typeface="ＭＳ Ｐゴシック" panose="020B0600070205080204" pitchFamily="34" charset="-128"/>
              </a:defRPr>
            </a:lvl3pPr>
            <a:lvl4pPr marL="1600200" indent="-228600">
              <a:spcBef>
                <a:spcPct val="20000"/>
              </a:spcBef>
              <a:buClr>
                <a:srgbClr val="A80C35"/>
              </a:buClr>
              <a:buChar char="–"/>
              <a:defRPr sz="2400">
                <a:solidFill>
                  <a:schemeClr val="tx1"/>
                </a:solidFill>
                <a:latin typeface="Bliss 2 Regular" panose="02000506030000020004" pitchFamily="50" charset="0"/>
                <a:ea typeface="ＭＳ Ｐゴシック" panose="020B0600070205080204" pitchFamily="34" charset="-128"/>
              </a:defRPr>
            </a:lvl4pPr>
            <a:lvl5pPr marL="2057400" indent="-228600">
              <a:spcBef>
                <a:spcPct val="20000"/>
              </a:spcBef>
              <a:buClr>
                <a:srgbClr val="A80C35"/>
              </a:buClr>
              <a:buChar char="»"/>
              <a:defRPr sz="2400">
                <a:solidFill>
                  <a:schemeClr val="tx1"/>
                </a:solidFill>
                <a:latin typeface="Bliss 2 Regular" panose="02000506030000020004" pitchFamily="50" charset="0"/>
                <a:ea typeface="ＭＳ Ｐゴシック" panose="020B0600070205080204" pitchFamily="34" charset="-128"/>
              </a:defRPr>
            </a:lvl5pPr>
            <a:lvl6pPr marL="2514600" indent="-228600" eaLnBrk="0" fontAlgn="base" hangingPunct="0">
              <a:spcBef>
                <a:spcPct val="20000"/>
              </a:spcBef>
              <a:spcAft>
                <a:spcPct val="0"/>
              </a:spcAft>
              <a:buClr>
                <a:srgbClr val="A80C35"/>
              </a:buClr>
              <a:buChar char="»"/>
              <a:defRPr sz="2400">
                <a:solidFill>
                  <a:schemeClr val="tx1"/>
                </a:solidFill>
                <a:latin typeface="Bliss 2 Regular" panose="02000506030000020004" pitchFamily="50" charset="0"/>
                <a:ea typeface="ＭＳ Ｐゴシック" panose="020B0600070205080204" pitchFamily="34" charset="-128"/>
              </a:defRPr>
            </a:lvl6pPr>
            <a:lvl7pPr marL="2971800" indent="-228600" eaLnBrk="0" fontAlgn="base" hangingPunct="0">
              <a:spcBef>
                <a:spcPct val="20000"/>
              </a:spcBef>
              <a:spcAft>
                <a:spcPct val="0"/>
              </a:spcAft>
              <a:buClr>
                <a:srgbClr val="A80C35"/>
              </a:buClr>
              <a:buChar char="»"/>
              <a:defRPr sz="2400">
                <a:solidFill>
                  <a:schemeClr val="tx1"/>
                </a:solidFill>
                <a:latin typeface="Bliss 2 Regular" panose="02000506030000020004" pitchFamily="50" charset="0"/>
                <a:ea typeface="ＭＳ Ｐゴシック" panose="020B0600070205080204" pitchFamily="34" charset="-128"/>
              </a:defRPr>
            </a:lvl7pPr>
            <a:lvl8pPr marL="3429000" indent="-228600" eaLnBrk="0" fontAlgn="base" hangingPunct="0">
              <a:spcBef>
                <a:spcPct val="20000"/>
              </a:spcBef>
              <a:spcAft>
                <a:spcPct val="0"/>
              </a:spcAft>
              <a:buClr>
                <a:srgbClr val="A80C35"/>
              </a:buClr>
              <a:buChar char="»"/>
              <a:defRPr sz="2400">
                <a:solidFill>
                  <a:schemeClr val="tx1"/>
                </a:solidFill>
                <a:latin typeface="Bliss 2 Regular" panose="02000506030000020004" pitchFamily="50" charset="0"/>
                <a:ea typeface="ＭＳ Ｐゴシック" panose="020B0600070205080204" pitchFamily="34" charset="-128"/>
              </a:defRPr>
            </a:lvl8pPr>
            <a:lvl9pPr marL="3886200" indent="-228600" eaLnBrk="0" fontAlgn="base" hangingPunct="0">
              <a:spcBef>
                <a:spcPct val="20000"/>
              </a:spcBef>
              <a:spcAft>
                <a:spcPct val="0"/>
              </a:spcAft>
              <a:buClr>
                <a:srgbClr val="A80C35"/>
              </a:buClr>
              <a:buChar char="»"/>
              <a:defRPr sz="2400">
                <a:solidFill>
                  <a:schemeClr val="tx1"/>
                </a:solidFill>
                <a:latin typeface="Bliss 2 Regular" panose="02000506030000020004" pitchFamily="50" charset="0"/>
                <a:ea typeface="ＭＳ Ｐゴシック" panose="020B0600070205080204" pitchFamily="34" charset="-128"/>
              </a:defRPr>
            </a:lvl9pPr>
          </a:lstStyle>
          <a:p>
            <a:pPr eaLnBrk="1" hangingPunct="1">
              <a:buFontTx/>
              <a:buNone/>
            </a:pPr>
            <a:r>
              <a:rPr lang="en-GB" altLang="en-US" sz="900" i="1" dirty="0"/>
              <a:t>*Extract from the “Official FIDIC International Contract Users’ Conference 2022” slides</a:t>
            </a:r>
          </a:p>
        </p:txBody>
      </p:sp>
      <p:pic>
        <p:nvPicPr>
          <p:cNvPr id="12" name="Picture 3">
            <a:extLst>
              <a:ext uri="{FF2B5EF4-FFF2-40B4-BE49-F238E27FC236}">
                <a16:creationId xmlns:a16="http://schemas.microsoft.com/office/drawing/2014/main" id="{EB7186F9-08DC-8C76-7F81-E40805E604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5886" y="2917811"/>
            <a:ext cx="2754313" cy="290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6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C5ECFC5-4F84-AACA-D447-10FDE6E94DF9}"/>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5" name="Title 1">
            <a:extLst>
              <a:ext uri="{FF2B5EF4-FFF2-40B4-BE49-F238E27FC236}">
                <a16:creationId xmlns:a16="http://schemas.microsoft.com/office/drawing/2014/main" id="{75944F3A-B13E-1F1E-6EE9-FB68962F5093}"/>
              </a:ext>
            </a:extLst>
          </p:cNvPr>
          <p:cNvSpPr txBox="1">
            <a:spLocks/>
          </p:cNvSpPr>
          <p:nvPr/>
        </p:nvSpPr>
        <p:spPr>
          <a:xfrm>
            <a:off x="2668440" y="1188179"/>
            <a:ext cx="6855120" cy="505444"/>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4500" b="1" dirty="0">
                <a:latin typeface="Arial" panose="020B0604020202020204" pitchFamily="34" charset="0"/>
                <a:cs typeface="Arial" panose="020B0604020202020204" pitchFamily="34" charset="0"/>
              </a:rPr>
              <a:t>Increase in Contractors’ claims</a:t>
            </a:r>
          </a:p>
        </p:txBody>
      </p:sp>
      <p:sp>
        <p:nvSpPr>
          <p:cNvPr id="6" name="Subtitle 2">
            <a:extLst>
              <a:ext uri="{FF2B5EF4-FFF2-40B4-BE49-F238E27FC236}">
                <a16:creationId xmlns:a16="http://schemas.microsoft.com/office/drawing/2014/main" id="{863B64CF-4824-F63F-8D24-29EE2357466D}"/>
              </a:ext>
            </a:extLst>
          </p:cNvPr>
          <p:cNvSpPr txBox="1">
            <a:spLocks/>
          </p:cNvSpPr>
          <p:nvPr/>
        </p:nvSpPr>
        <p:spPr>
          <a:xfrm>
            <a:off x="1600200" y="2105737"/>
            <a:ext cx="9353550" cy="23946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1800" dirty="0">
                <a:latin typeface="Arial" panose="020B0604020202020204" pitchFamily="34" charset="0"/>
                <a:cs typeface="Arial" panose="020B0604020202020204" pitchFamily="34" charset="0"/>
              </a:rPr>
              <a:t>Commercial pragmatism often prevailed</a:t>
            </a:r>
          </a:p>
          <a:p>
            <a:pPr marL="800100" lvl="1" indent="-342900" algn="l">
              <a:buFont typeface="Wingdings" panose="05000000000000000000" pitchFamily="2" charset="2"/>
              <a:buChar char="Ø"/>
            </a:pPr>
            <a:r>
              <a:rPr lang="en-GB" sz="1400" dirty="0">
                <a:latin typeface="Arial" panose="020B0604020202020204" pitchFamily="34" charset="0"/>
                <a:cs typeface="Arial" panose="020B0604020202020204" pitchFamily="34" charset="0"/>
              </a:rPr>
              <a:t>Step outside rigid constraints of contracts to make ‘best for project’ decisions</a:t>
            </a:r>
          </a:p>
          <a:p>
            <a:pPr marL="342900" indent="-342900" algn="l">
              <a:buFont typeface="Wingdings" panose="05000000000000000000" pitchFamily="2" charset="2"/>
              <a:buChar char="Ø"/>
            </a:pPr>
            <a:endParaRPr lang="en-GB" sz="18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1800" dirty="0">
                <a:latin typeface="Arial" panose="020B0604020202020204" pitchFamily="34" charset="0"/>
                <a:cs typeface="Arial" panose="020B0604020202020204" pitchFamily="34" charset="0"/>
              </a:rPr>
              <a:t>Inevitable lag in unresolved claims coming before dispute boards, courts, arbitration</a:t>
            </a:r>
          </a:p>
          <a:p>
            <a:endParaRPr lang="en-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53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364F7-8454-79D8-4496-8D3926262CC4}"/>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3128677" y="764770"/>
            <a:ext cx="5934647"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3500" b="1" dirty="0">
                <a:solidFill>
                  <a:srgbClr val="173454"/>
                </a:solidFill>
                <a:latin typeface="Arial" panose="020B0604020202020204" pitchFamily="34" charset="0"/>
                <a:cs typeface="Arial" panose="020B0604020202020204" pitchFamily="34" charset="0"/>
              </a:rPr>
              <a:t>Contractual bases of claim</a:t>
            </a: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619249" y="1743846"/>
            <a:ext cx="9344025" cy="11925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First stop: Exceptional Event / Force Majeure</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NB – no general concept of FM under common law (compare to certain civil law jurisdictions)</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2017 SC 18.1 and 18.4 / 1999 SC 19.1 and 19.4</a:t>
            </a:r>
          </a:p>
        </p:txBody>
      </p:sp>
      <p:grpSp>
        <p:nvGrpSpPr>
          <p:cNvPr id="16" name="Group 15">
            <a:extLst>
              <a:ext uri="{FF2B5EF4-FFF2-40B4-BE49-F238E27FC236}">
                <a16:creationId xmlns:a16="http://schemas.microsoft.com/office/drawing/2014/main" id="{8A0027A8-CAD1-0E3B-865E-4170A6CA613B}"/>
              </a:ext>
            </a:extLst>
          </p:cNvPr>
          <p:cNvGrpSpPr/>
          <p:nvPr/>
        </p:nvGrpSpPr>
        <p:grpSpPr>
          <a:xfrm>
            <a:off x="2533650" y="2960434"/>
            <a:ext cx="8086725" cy="3132796"/>
            <a:chOff x="2392908" y="2960433"/>
            <a:chExt cx="7406183" cy="3495199"/>
          </a:xfrm>
        </p:grpSpPr>
        <p:sp>
          <p:nvSpPr>
            <p:cNvPr id="10" name="Content Placeholder 2">
              <a:extLst>
                <a:ext uri="{FF2B5EF4-FFF2-40B4-BE49-F238E27FC236}">
                  <a16:creationId xmlns:a16="http://schemas.microsoft.com/office/drawing/2014/main" id="{E7A5AB33-6D0A-F19D-A77E-549B73C4CE37}"/>
                </a:ext>
              </a:extLst>
            </p:cNvPr>
            <p:cNvSpPr txBox="1">
              <a:spLocks/>
            </p:cNvSpPr>
            <p:nvPr/>
          </p:nvSpPr>
          <p:spPr bwMode="auto">
            <a:xfrm>
              <a:off x="2392908" y="2960434"/>
              <a:ext cx="1933575" cy="3495198"/>
            </a:xfrm>
            <a:prstGeom prst="rect">
              <a:avLst/>
            </a:prstGeom>
            <a:gradFill>
              <a:gsLst>
                <a:gs pos="0">
                  <a:srgbClr val="978E74"/>
                </a:gs>
                <a:gs pos="50000">
                  <a:schemeClr val="accent4">
                    <a:lumMod val="20000"/>
                    <a:lumOff val="80000"/>
                    <a:shade val="67500"/>
                    <a:satMod val="115000"/>
                  </a:schemeClr>
                </a:gs>
                <a:gs pos="100000">
                  <a:schemeClr val="accent4">
                    <a:lumMod val="20000"/>
                    <a:lumOff val="80000"/>
                    <a:shade val="100000"/>
                    <a:satMod val="115000"/>
                  </a:schemeClr>
                </a:gs>
              </a:gsLst>
              <a:lin ang="5400000" scaled="1"/>
            </a:gradFill>
            <a:ln>
              <a:noFill/>
            </a:ln>
          </p:spPr>
          <p:txBody>
            <a:bodyPr/>
            <a:lstStyle>
              <a:lvl1pPr marL="342900" indent="-342900" algn="l" rtl="0" eaLnBrk="0" fontAlgn="base" hangingPunct="0">
                <a:spcBef>
                  <a:spcPct val="20000"/>
                </a:spcBef>
                <a:spcAft>
                  <a:spcPct val="0"/>
                </a:spcAft>
                <a:buClr>
                  <a:srgbClr val="A80C3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80C35"/>
                </a:buClr>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A80C35"/>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A80C35"/>
                </a:buClr>
                <a:buChar char="–"/>
                <a:defRPr sz="2400">
                  <a:solidFill>
                    <a:schemeClr val="tx1"/>
                  </a:solidFill>
                  <a:latin typeface="+mn-lt"/>
                  <a:ea typeface="+mn-ea"/>
                </a:defRPr>
              </a:lvl4pPr>
              <a:lvl5pPr marL="2057400" indent="-228600" algn="l" rtl="0" eaLnBrk="0" fontAlgn="base" hangingPunct="0">
                <a:spcBef>
                  <a:spcPct val="20000"/>
                </a:spcBef>
                <a:spcAft>
                  <a:spcPct val="0"/>
                </a:spcAft>
                <a:buClr>
                  <a:srgbClr val="A80C35"/>
                </a:buClr>
                <a:buChar char="»"/>
                <a:defRPr sz="2400">
                  <a:solidFill>
                    <a:schemeClr val="tx1"/>
                  </a:solidFill>
                  <a:latin typeface="+mn-lt"/>
                  <a:ea typeface="+mn-ea"/>
                </a:defRPr>
              </a:lvl5pPr>
              <a:lvl6pPr marL="2514600" indent="-228600" algn="l" rtl="0" eaLnBrk="1" fontAlgn="base" hangingPunct="1">
                <a:spcBef>
                  <a:spcPct val="20000"/>
                </a:spcBef>
                <a:spcAft>
                  <a:spcPct val="0"/>
                </a:spcAft>
                <a:buClr>
                  <a:srgbClr val="CD0845"/>
                </a:buClr>
                <a:buChar char="»"/>
                <a:defRPr sz="2400">
                  <a:solidFill>
                    <a:schemeClr val="tx1"/>
                  </a:solidFill>
                  <a:latin typeface="+mn-lt"/>
                  <a:ea typeface="+mn-ea"/>
                </a:defRPr>
              </a:lvl6pPr>
              <a:lvl7pPr marL="2971800" indent="-228600" algn="l" rtl="0" eaLnBrk="1" fontAlgn="base" hangingPunct="1">
                <a:spcBef>
                  <a:spcPct val="20000"/>
                </a:spcBef>
                <a:spcAft>
                  <a:spcPct val="0"/>
                </a:spcAft>
                <a:buClr>
                  <a:srgbClr val="CD0845"/>
                </a:buClr>
                <a:buChar char="»"/>
                <a:defRPr sz="2400">
                  <a:solidFill>
                    <a:schemeClr val="tx1"/>
                  </a:solidFill>
                  <a:latin typeface="+mn-lt"/>
                  <a:ea typeface="+mn-ea"/>
                </a:defRPr>
              </a:lvl7pPr>
              <a:lvl8pPr marL="3429000" indent="-228600" algn="l" rtl="0" eaLnBrk="1" fontAlgn="base" hangingPunct="1">
                <a:spcBef>
                  <a:spcPct val="20000"/>
                </a:spcBef>
                <a:spcAft>
                  <a:spcPct val="0"/>
                </a:spcAft>
                <a:buClr>
                  <a:srgbClr val="CD0845"/>
                </a:buClr>
                <a:buChar char="»"/>
                <a:defRPr sz="2400">
                  <a:solidFill>
                    <a:schemeClr val="tx1"/>
                  </a:solidFill>
                  <a:latin typeface="+mn-lt"/>
                  <a:ea typeface="+mn-ea"/>
                </a:defRPr>
              </a:lvl8pPr>
              <a:lvl9pPr marL="3886200" indent="-228600" algn="l" rtl="0" eaLnBrk="1" fontAlgn="base" hangingPunct="1">
                <a:spcBef>
                  <a:spcPct val="20000"/>
                </a:spcBef>
                <a:spcAft>
                  <a:spcPct val="0"/>
                </a:spcAft>
                <a:buClr>
                  <a:srgbClr val="CD0845"/>
                </a:buClr>
                <a:buChar char="»"/>
                <a:defRPr sz="2400">
                  <a:solidFill>
                    <a:schemeClr val="tx1"/>
                  </a:solidFill>
                  <a:latin typeface="+mn-lt"/>
                  <a:ea typeface="+mn-ea"/>
                </a:defRPr>
              </a:lvl9pPr>
            </a:lstStyle>
            <a:p>
              <a:pPr marL="0" indent="0">
                <a:buFontTx/>
                <a:buNone/>
                <a:defRPr/>
              </a:pPr>
              <a:r>
                <a:rPr lang="en-GB" sz="1200" kern="0" dirty="0"/>
                <a:t>18.1 </a:t>
              </a:r>
            </a:p>
            <a:p>
              <a:pPr marL="0" indent="0">
                <a:buFontTx/>
                <a:buNone/>
                <a:defRPr/>
              </a:pPr>
              <a:r>
                <a:rPr lang="en-GB" sz="1200" kern="0" dirty="0"/>
                <a:t>Exceptional Events</a:t>
              </a:r>
            </a:p>
          </p:txBody>
        </p:sp>
        <p:sp>
          <p:nvSpPr>
            <p:cNvPr id="11" name="Content Placeholder 2">
              <a:extLst>
                <a:ext uri="{FF2B5EF4-FFF2-40B4-BE49-F238E27FC236}">
                  <a16:creationId xmlns:a16="http://schemas.microsoft.com/office/drawing/2014/main" id="{69D40F15-4DB4-FC7C-A05C-3D5518C93454}"/>
                </a:ext>
              </a:extLst>
            </p:cNvPr>
            <p:cNvSpPr txBox="1">
              <a:spLocks/>
            </p:cNvSpPr>
            <p:nvPr/>
          </p:nvSpPr>
          <p:spPr bwMode="auto">
            <a:xfrm>
              <a:off x="4326483" y="2960433"/>
              <a:ext cx="5472608" cy="3495199"/>
            </a:xfrm>
            <a:prstGeom prst="rect">
              <a:avLst/>
            </a:prstGeom>
            <a:gradFill flip="none" rotWithShape="1">
              <a:gsLst>
                <a:gs pos="0">
                  <a:srgbClr val="978E74"/>
                </a:gs>
                <a:gs pos="50000">
                  <a:srgbClr val="DACDA8"/>
                </a:gs>
                <a:gs pos="100000">
                  <a:srgbClr val="FFF4C8"/>
                </a:gs>
              </a:gsLst>
              <a:lin ang="5400000" scaled="0"/>
              <a:tileRect/>
            </a:gradFill>
            <a:ln>
              <a:noFill/>
            </a:ln>
          </p:spPr>
          <p:txBody>
            <a:bodyPr/>
            <a:lstStyle>
              <a:lvl1pPr marL="342900" indent="-342900" algn="l" rtl="0" eaLnBrk="0" fontAlgn="base" hangingPunct="0">
                <a:spcBef>
                  <a:spcPct val="20000"/>
                </a:spcBef>
                <a:spcAft>
                  <a:spcPct val="0"/>
                </a:spcAft>
                <a:buClr>
                  <a:srgbClr val="A80C3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80C35"/>
                </a:buClr>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A80C35"/>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A80C35"/>
                </a:buClr>
                <a:buChar char="–"/>
                <a:defRPr sz="2400">
                  <a:solidFill>
                    <a:schemeClr val="tx1"/>
                  </a:solidFill>
                  <a:latin typeface="+mn-lt"/>
                  <a:ea typeface="+mn-ea"/>
                </a:defRPr>
              </a:lvl4pPr>
              <a:lvl5pPr marL="2057400" indent="-228600" algn="l" rtl="0" eaLnBrk="0" fontAlgn="base" hangingPunct="0">
                <a:spcBef>
                  <a:spcPct val="20000"/>
                </a:spcBef>
                <a:spcAft>
                  <a:spcPct val="0"/>
                </a:spcAft>
                <a:buClr>
                  <a:srgbClr val="A80C35"/>
                </a:buClr>
                <a:buChar char="»"/>
                <a:defRPr sz="2400">
                  <a:solidFill>
                    <a:schemeClr val="tx1"/>
                  </a:solidFill>
                  <a:latin typeface="+mn-lt"/>
                  <a:ea typeface="+mn-ea"/>
                </a:defRPr>
              </a:lvl5pPr>
              <a:lvl6pPr marL="2514600" indent="-228600" algn="l" rtl="0" eaLnBrk="1" fontAlgn="base" hangingPunct="1">
                <a:spcBef>
                  <a:spcPct val="20000"/>
                </a:spcBef>
                <a:spcAft>
                  <a:spcPct val="0"/>
                </a:spcAft>
                <a:buClr>
                  <a:srgbClr val="CD0845"/>
                </a:buClr>
                <a:buChar char="»"/>
                <a:defRPr sz="2400">
                  <a:solidFill>
                    <a:schemeClr val="tx1"/>
                  </a:solidFill>
                  <a:latin typeface="+mn-lt"/>
                  <a:ea typeface="+mn-ea"/>
                </a:defRPr>
              </a:lvl6pPr>
              <a:lvl7pPr marL="2971800" indent="-228600" algn="l" rtl="0" eaLnBrk="1" fontAlgn="base" hangingPunct="1">
                <a:spcBef>
                  <a:spcPct val="20000"/>
                </a:spcBef>
                <a:spcAft>
                  <a:spcPct val="0"/>
                </a:spcAft>
                <a:buClr>
                  <a:srgbClr val="CD0845"/>
                </a:buClr>
                <a:buChar char="»"/>
                <a:defRPr sz="2400">
                  <a:solidFill>
                    <a:schemeClr val="tx1"/>
                  </a:solidFill>
                  <a:latin typeface="+mn-lt"/>
                  <a:ea typeface="+mn-ea"/>
                </a:defRPr>
              </a:lvl7pPr>
              <a:lvl8pPr marL="3429000" indent="-228600" algn="l" rtl="0" eaLnBrk="1" fontAlgn="base" hangingPunct="1">
                <a:spcBef>
                  <a:spcPct val="20000"/>
                </a:spcBef>
                <a:spcAft>
                  <a:spcPct val="0"/>
                </a:spcAft>
                <a:buClr>
                  <a:srgbClr val="CD0845"/>
                </a:buClr>
                <a:buChar char="»"/>
                <a:defRPr sz="2400">
                  <a:solidFill>
                    <a:schemeClr val="tx1"/>
                  </a:solidFill>
                  <a:latin typeface="+mn-lt"/>
                  <a:ea typeface="+mn-ea"/>
                </a:defRPr>
              </a:lvl8pPr>
              <a:lvl9pPr marL="3886200" indent="-228600" algn="l" rtl="0" eaLnBrk="1" fontAlgn="base" hangingPunct="1">
                <a:spcBef>
                  <a:spcPct val="20000"/>
                </a:spcBef>
                <a:spcAft>
                  <a:spcPct val="0"/>
                </a:spcAft>
                <a:buClr>
                  <a:srgbClr val="CD0845"/>
                </a:buClr>
                <a:buChar char="»"/>
                <a:defRPr sz="2400">
                  <a:solidFill>
                    <a:schemeClr val="tx1"/>
                  </a:solidFill>
                  <a:latin typeface="+mn-lt"/>
                  <a:ea typeface="+mn-ea"/>
                </a:defRPr>
              </a:lvl9pPr>
            </a:lstStyle>
            <a:p>
              <a:pPr marL="0" indent="0">
                <a:buFontTx/>
                <a:buNone/>
                <a:defRPr/>
              </a:pPr>
              <a:r>
                <a:rPr lang="en-GB" sz="1200" kern="0" dirty="0"/>
                <a:t>Exceptional Event means and event or circumstance which:</a:t>
              </a:r>
            </a:p>
            <a:p>
              <a:pPr marL="400050" indent="-400050">
                <a:buFont typeface="+mj-lt"/>
                <a:buAutoNum type="romanUcPeriod"/>
                <a:defRPr/>
              </a:pPr>
              <a:r>
                <a:rPr lang="en-GB" sz="1200" kern="0" dirty="0"/>
                <a:t>is beyond a party’s control;</a:t>
              </a:r>
            </a:p>
            <a:p>
              <a:pPr marL="400050" indent="-400050">
                <a:buFont typeface="+mj-lt"/>
                <a:buAutoNum type="romanUcPeriod"/>
                <a:defRPr/>
              </a:pPr>
              <a:r>
                <a:rPr lang="en-GB" sz="1200" kern="0" dirty="0"/>
                <a:t>the Party could not reasonably have provided against before entering into the contract;</a:t>
              </a:r>
            </a:p>
            <a:p>
              <a:pPr marL="400050" indent="-400050">
                <a:buFont typeface="+mj-lt"/>
                <a:buAutoNum type="romanUcPeriod"/>
                <a:defRPr/>
              </a:pPr>
              <a:r>
                <a:rPr lang="en-GB" sz="1200" kern="0" dirty="0"/>
                <a:t>having arisen, such Party could not reasonably have avoided or overcome; and</a:t>
              </a:r>
            </a:p>
            <a:p>
              <a:pPr marL="400050" indent="-400050">
                <a:buFont typeface="+mj-lt"/>
                <a:buAutoNum type="romanUcPeriod"/>
                <a:defRPr/>
              </a:pPr>
              <a:r>
                <a:rPr lang="en-GB" sz="1200" kern="0" dirty="0"/>
                <a:t>is not substantially attributable to the other party.</a:t>
              </a:r>
            </a:p>
            <a:p>
              <a:pPr marL="0" indent="0">
                <a:buFontTx/>
                <a:buNone/>
                <a:defRPr/>
              </a:pPr>
              <a:r>
                <a:rPr lang="en-GB" sz="1200" kern="0" dirty="0"/>
                <a:t>An Exception Event may comprise </a:t>
              </a:r>
              <a:r>
                <a:rPr lang="en-GB" sz="1200" kern="0" dirty="0">
                  <a:highlight>
                    <a:srgbClr val="FFFF00"/>
                  </a:highlight>
                </a:rPr>
                <a:t>but is not limited to</a:t>
              </a:r>
              <a:r>
                <a:rPr lang="en-GB" sz="1200" kern="0" dirty="0"/>
                <a:t> any of the following events or circumstances provided that conditions </a:t>
              </a:r>
              <a:r>
                <a:rPr lang="en-GB" sz="1200" kern="0" dirty="0" err="1"/>
                <a:t>i</a:t>
              </a:r>
              <a:r>
                <a:rPr lang="en-GB" sz="1200" kern="0" dirty="0"/>
                <a:t>. to iv. are satisfied:</a:t>
              </a:r>
            </a:p>
            <a:p>
              <a:pPr>
                <a:buFont typeface="+mj-lt"/>
                <a:buAutoNum type="alphaLcPeriod"/>
                <a:defRPr/>
              </a:pPr>
              <a:r>
                <a:rPr lang="en-GB" sz="1200" kern="0" dirty="0"/>
                <a:t>war, hostilities (whether war be declared or not), invasion, act of foreign enemies;</a:t>
              </a:r>
            </a:p>
            <a:p>
              <a:pPr>
                <a:buFont typeface="+mj-lt"/>
                <a:buAutoNum type="alphaLcPeriod"/>
                <a:defRPr/>
              </a:pPr>
              <a:r>
                <a:rPr lang="en-GB" sz="1200" kern="0" dirty="0"/>
                <a:t>rebellion, terrorism, revolution, insurrection, military or </a:t>
              </a:r>
              <a:r>
                <a:rPr lang="en-GB" sz="1200" kern="0" dirty="0" err="1"/>
                <a:t>unsurped</a:t>
              </a:r>
              <a:r>
                <a:rPr lang="en-GB" sz="1200" kern="0" dirty="0"/>
                <a:t> power or civil war;</a:t>
              </a:r>
            </a:p>
            <a:p>
              <a:pPr>
                <a:buFont typeface="+mj-lt"/>
                <a:buAutoNum type="alphaLcPeriod"/>
                <a:defRPr/>
              </a:pPr>
              <a:r>
                <a:rPr lang="en-GB" sz="1200" kern="0" dirty="0"/>
                <a:t>riot, commotion or disorder by persons other than the contractor’s personnel and other employees of the Contractor and Subcontractors.</a:t>
              </a:r>
            </a:p>
            <a:p>
              <a:pPr marL="0" indent="0">
                <a:buFontTx/>
                <a:buNone/>
                <a:defRPr/>
              </a:pPr>
              <a:r>
                <a:rPr lang="en-GB" sz="1200" b="1" kern="0" dirty="0"/>
                <a:t>(…) f. natural catastrophes such as earthquake, tsunami, volcanic activity, hurricane or typhoon.</a:t>
              </a:r>
            </a:p>
            <a:p>
              <a:pPr>
                <a:buFont typeface="+mj-lt"/>
                <a:buAutoNum type="alphaLcPeriod"/>
                <a:defRPr/>
              </a:pPr>
              <a:endParaRPr lang="en-GB" sz="1500" kern="0" dirty="0"/>
            </a:p>
          </p:txBody>
        </p:sp>
        <p:cxnSp>
          <p:nvCxnSpPr>
            <p:cNvPr id="13" name="Straight Connector 12">
              <a:extLst>
                <a:ext uri="{FF2B5EF4-FFF2-40B4-BE49-F238E27FC236}">
                  <a16:creationId xmlns:a16="http://schemas.microsoft.com/office/drawing/2014/main" id="{42AB8BD7-5D1D-8B1A-DB03-F2C5E904F862}"/>
                </a:ext>
              </a:extLst>
            </p:cNvPr>
            <p:cNvCxnSpPr>
              <a:cxnSpLocks/>
            </p:cNvCxnSpPr>
            <p:nvPr/>
          </p:nvCxnSpPr>
          <p:spPr>
            <a:xfrm>
              <a:off x="4093121" y="2960434"/>
              <a:ext cx="12047" cy="3464395"/>
            </a:xfrm>
            <a:prstGeom prst="line">
              <a:avLst/>
            </a:prstGeom>
            <a:ln>
              <a:solidFill>
                <a:srgbClr val="978E7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867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086609-2C83-5108-2053-9EAA2C33D379}"/>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2961252" y="764770"/>
            <a:ext cx="6269497" cy="779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3500" b="1" dirty="0">
                <a:solidFill>
                  <a:srgbClr val="173454"/>
                </a:solidFill>
                <a:latin typeface="Arial" panose="020B0604020202020204" pitchFamily="34" charset="0"/>
                <a:cs typeface="Arial" panose="020B0604020202020204" pitchFamily="34" charset="0"/>
              </a:rPr>
              <a:t>Contractual bases of claim</a:t>
            </a: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609725" y="1743846"/>
            <a:ext cx="9344025" cy="5099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Effects of Exceptional Event / Force Majeure under FIDIC</a:t>
            </a:r>
          </a:p>
        </p:txBody>
      </p:sp>
      <p:pic>
        <p:nvPicPr>
          <p:cNvPr id="5" name="Picture 8">
            <a:extLst>
              <a:ext uri="{FF2B5EF4-FFF2-40B4-BE49-F238E27FC236}">
                <a16:creationId xmlns:a16="http://schemas.microsoft.com/office/drawing/2014/main" id="{59C0EC8D-D8D4-8ADC-5DEE-89813F1E1BA6}"/>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2066925" y="2153000"/>
            <a:ext cx="7524258" cy="226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a:extLst>
              <a:ext uri="{FF2B5EF4-FFF2-40B4-BE49-F238E27FC236}">
                <a16:creationId xmlns:a16="http://schemas.microsoft.com/office/drawing/2014/main" id="{8A921C99-D780-71E5-2137-EB6FA00AF8C1}"/>
              </a:ext>
            </a:extLst>
          </p:cNvPr>
          <p:cNvSpPr txBox="1">
            <a:spLocks/>
          </p:cNvSpPr>
          <p:nvPr/>
        </p:nvSpPr>
        <p:spPr>
          <a:xfrm>
            <a:off x="1609725" y="4518172"/>
            <a:ext cx="9344025" cy="16304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Even if the pandemic is regarded as a “natural catastrophe”, that is not an Exceptional Event which gives entitlement to payment under 18.4.</a:t>
            </a:r>
          </a:p>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EOT but no costs</a:t>
            </a:r>
          </a:p>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War doesn’t need to occur within the Country to qualify for an entitlement to costs – but “</a:t>
            </a:r>
            <a:r>
              <a:rPr lang="en-GB" sz="1800" i="1" dirty="0">
                <a:solidFill>
                  <a:srgbClr val="173454"/>
                </a:solidFill>
                <a:latin typeface="Arial" panose="020B0604020202020204" pitchFamily="34" charset="0"/>
                <a:cs typeface="Arial" panose="020B0604020202020204" pitchFamily="34" charset="0"/>
              </a:rPr>
              <a:t>is Party </a:t>
            </a:r>
            <a:r>
              <a:rPr lang="en-GB" sz="1800" b="1" i="1" dirty="0">
                <a:solidFill>
                  <a:srgbClr val="173454"/>
                </a:solidFill>
                <a:latin typeface="Arial" panose="020B0604020202020204" pitchFamily="34" charset="0"/>
                <a:cs typeface="Arial" panose="020B0604020202020204" pitchFamily="34" charset="0"/>
              </a:rPr>
              <a:t>prevented</a:t>
            </a:r>
            <a:r>
              <a:rPr lang="en-GB" sz="1800" i="1" dirty="0">
                <a:solidFill>
                  <a:srgbClr val="173454"/>
                </a:solidFill>
                <a:latin typeface="Arial" panose="020B0604020202020204" pitchFamily="34" charset="0"/>
                <a:cs typeface="Arial" panose="020B0604020202020204" pitchFamily="34" charset="0"/>
              </a:rPr>
              <a:t> from performing any of its obligations</a:t>
            </a:r>
            <a:r>
              <a:rPr lang="en-GB" sz="1800" dirty="0">
                <a:solidFill>
                  <a:srgbClr val="173454"/>
                </a:solidFill>
                <a:latin typeface="Arial" panose="020B0604020202020204" pitchFamily="34" charset="0"/>
                <a:cs typeface="Arial" panose="020B0604020202020204" pitchFamily="34" charset="0"/>
              </a:rPr>
              <a:t>”?</a:t>
            </a:r>
          </a:p>
          <a:p>
            <a:pPr marL="342900" indent="-342900" algn="l">
              <a:buFont typeface="Wingdings" panose="05000000000000000000" pitchFamily="2" charset="2"/>
              <a:buChar char="Ø"/>
            </a:pPr>
            <a:endParaRPr lang="en-GB" sz="2000"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63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6489BF-6C75-CABE-5835-6200CC9462C3}"/>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1888626" y="901521"/>
            <a:ext cx="8414748" cy="6430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3500" b="1" dirty="0">
                <a:solidFill>
                  <a:srgbClr val="173454"/>
                </a:solidFill>
                <a:latin typeface="Arial" panose="020B0604020202020204" pitchFamily="34" charset="0"/>
                <a:cs typeface="Arial" panose="020B0604020202020204" pitchFamily="34" charset="0"/>
              </a:rPr>
              <a:t>Contractual bases of claim</a:t>
            </a:r>
            <a:r>
              <a:rPr lang="en-GB" sz="3500" b="1" dirty="0">
                <a:solidFill>
                  <a:srgbClr val="173454"/>
                </a:solidFill>
                <a:latin typeface="Arial" panose="020B0604020202020204" pitchFamily="34" charset="0"/>
                <a:cs typeface="Arial" panose="020B0604020202020204" pitchFamily="34" charset="0"/>
              </a:rPr>
              <a:t> continued</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609725" y="1743845"/>
            <a:ext cx="9353550" cy="46054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Unforeseeable shortages in the availability of personnel or Goods caused by epidemic or governmental actions</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2017 SC 8.5(d) / 1999 SC 8.4(d)</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EOT</a:t>
            </a:r>
          </a:p>
          <a:p>
            <a:pPr algn="l"/>
            <a:endParaRPr lang="en-GB" sz="1800" dirty="0">
              <a:solidFill>
                <a:srgbClr val="173454"/>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Change in Law</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2017 SC 13.6 / 1999 SC 13.7  </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EOT and Cost</a:t>
            </a:r>
          </a:p>
          <a:p>
            <a:pPr marL="342900" indent="-342900" algn="l">
              <a:buFont typeface="Wingdings" panose="05000000000000000000" pitchFamily="2" charset="2"/>
              <a:buChar char="Ø"/>
            </a:pPr>
            <a:endParaRPr lang="en-GB" sz="1800" dirty="0">
              <a:solidFill>
                <a:srgbClr val="173454"/>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Others:</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Delays to access – SC 2.1 – EOT and Cost</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Engineer’s instruction and Variation – SC 3.5 / 13.3</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Delays caused by authorities – SC 8.6</a:t>
            </a:r>
          </a:p>
          <a:p>
            <a:pPr marL="342900" indent="-342900" algn="l">
              <a:buFont typeface="Wingdings" panose="05000000000000000000" pitchFamily="2" charset="2"/>
              <a:buChar char="Ø"/>
            </a:pPr>
            <a:endParaRPr lang="en-GB" sz="2000"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27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FA6FAE-6EFB-E73A-10B6-809E7F51605D}"/>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D908D7B1-1D0D-0874-5FF8-4D00C147BECD}"/>
              </a:ext>
            </a:extLst>
          </p:cNvPr>
          <p:cNvSpPr txBox="1">
            <a:spLocks/>
          </p:cNvSpPr>
          <p:nvPr/>
        </p:nvSpPr>
        <p:spPr>
          <a:xfrm>
            <a:off x="1927263" y="901521"/>
            <a:ext cx="8337475" cy="6430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TR" sz="3500" b="1" dirty="0">
                <a:solidFill>
                  <a:srgbClr val="173454"/>
                </a:solidFill>
                <a:latin typeface="Arial" panose="020B0604020202020204" pitchFamily="34" charset="0"/>
                <a:cs typeface="Arial" panose="020B0604020202020204" pitchFamily="34" charset="0"/>
              </a:rPr>
              <a:t>Contractual bases of claim</a:t>
            </a:r>
            <a:r>
              <a:rPr lang="en-GB" sz="3500" b="1" dirty="0">
                <a:solidFill>
                  <a:srgbClr val="173454"/>
                </a:solidFill>
                <a:latin typeface="Arial" panose="020B0604020202020204" pitchFamily="34" charset="0"/>
                <a:cs typeface="Arial" panose="020B0604020202020204" pitchFamily="34" charset="0"/>
              </a:rPr>
              <a:t> continued</a:t>
            </a:r>
            <a:endParaRPr lang="en-TR" sz="3500" b="1" dirty="0">
              <a:solidFill>
                <a:srgbClr val="173454"/>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3BC2628-538F-221D-C7FA-C567D8537082}"/>
              </a:ext>
            </a:extLst>
          </p:cNvPr>
          <p:cNvSpPr txBox="1">
            <a:spLocks/>
          </p:cNvSpPr>
          <p:nvPr/>
        </p:nvSpPr>
        <p:spPr>
          <a:xfrm>
            <a:off x="1619249" y="1743845"/>
            <a:ext cx="9344025" cy="47070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Price escalation – SC 13.7 2017 / SC 13.8 1999</a:t>
            </a:r>
          </a:p>
          <a:p>
            <a:pPr marL="342900" indent="-342900" algn="l">
              <a:buFont typeface="Wingdings" panose="05000000000000000000" pitchFamily="2" charset="2"/>
              <a:buChar char="Ø"/>
            </a:pPr>
            <a:endParaRPr lang="en-GB" sz="1800" dirty="0">
              <a:solidFill>
                <a:srgbClr val="173454"/>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Indirectly recovering inflationary cost as a consequence of entitlement to recover Cost for other qualifying relief events</a:t>
            </a:r>
          </a:p>
          <a:p>
            <a:pPr marL="342900" indent="-342900" algn="l">
              <a:buFont typeface="Wingdings" panose="05000000000000000000" pitchFamily="2" charset="2"/>
              <a:buChar char="Ø"/>
            </a:pPr>
            <a:endParaRPr lang="en-GB" sz="1800" dirty="0">
              <a:solidFill>
                <a:srgbClr val="173454"/>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1800" dirty="0">
                <a:solidFill>
                  <a:srgbClr val="173454"/>
                </a:solidFill>
                <a:latin typeface="Arial" panose="020B0604020202020204" pitchFamily="34" charset="0"/>
                <a:cs typeface="Arial" panose="020B0604020202020204" pitchFamily="34" charset="0"/>
              </a:rPr>
              <a:t>Loss or damage caused to the Works, Goods or Contractor’s Documents because of the war – SC 17.2(e)</a:t>
            </a:r>
          </a:p>
          <a:p>
            <a:pPr marL="800100" lvl="1" indent="-342900" algn="l">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If rectification of loss or damage is instructed by the Engineer under SC 17.2 – Variation (value or Cost plus Profit + EOT)</a:t>
            </a:r>
          </a:p>
          <a:p>
            <a:pPr marL="342900" indent="-342900" algn="l">
              <a:buFont typeface="Wingdings" panose="05000000000000000000" pitchFamily="2" charset="2"/>
              <a:buChar char="Ø"/>
            </a:pPr>
            <a:endParaRPr lang="en-GB" sz="2000"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72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7D60D-0A45-4243-710F-3BCB4AC7FC2B}"/>
              </a:ext>
            </a:extLst>
          </p:cNvPr>
          <p:cNvSpPr/>
          <p:nvPr/>
        </p:nvSpPr>
        <p:spPr>
          <a:xfrm>
            <a:off x="1138869" y="290058"/>
            <a:ext cx="10258816" cy="6160811"/>
          </a:xfrm>
          <a:prstGeom prst="rect">
            <a:avLst/>
          </a:prstGeom>
          <a:solidFill>
            <a:schemeClr val="bg1">
              <a:alpha val="73000"/>
            </a:schemeClr>
          </a:solidFill>
          <a:ln w="127000">
            <a:solidFill>
              <a:schemeClr val="bg1">
                <a:alpha val="48482"/>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5" name="Title 1">
            <a:extLst>
              <a:ext uri="{FF2B5EF4-FFF2-40B4-BE49-F238E27FC236}">
                <a16:creationId xmlns:a16="http://schemas.microsoft.com/office/drawing/2014/main" id="{107B75EC-52B9-21A5-EC1C-E9539E89522B}"/>
              </a:ext>
            </a:extLst>
          </p:cNvPr>
          <p:cNvSpPr txBox="1">
            <a:spLocks/>
          </p:cNvSpPr>
          <p:nvPr/>
        </p:nvSpPr>
        <p:spPr>
          <a:xfrm>
            <a:off x="1609726" y="1442931"/>
            <a:ext cx="9344024" cy="44339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buFont typeface="Wingdings" panose="05000000000000000000" pitchFamily="2" charset="2"/>
              <a:buChar char="Ø"/>
            </a:pPr>
            <a:r>
              <a:rPr lang="en-GB" sz="1600" dirty="0">
                <a:solidFill>
                  <a:srgbClr val="173454"/>
                </a:solidFill>
                <a:latin typeface="Arial" panose="020B0604020202020204" pitchFamily="34" charset="0"/>
                <a:cs typeface="Arial" panose="020B0604020202020204" pitchFamily="34" charset="0"/>
              </a:rPr>
              <a:t>Force Majeure</a:t>
            </a:r>
            <a:endParaRPr lang="en-GB" sz="1400" dirty="0">
              <a:solidFill>
                <a:srgbClr val="173454"/>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Not a general principle under common law</a:t>
            </a:r>
          </a:p>
          <a:p>
            <a:pPr marL="742950" lvl="1"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Civil law - generally no </a:t>
            </a:r>
            <a:r>
              <a:rPr lang="en-GB" sz="1600" dirty="0">
                <a:solidFill>
                  <a:srgbClr val="173454"/>
                </a:solidFill>
                <a:latin typeface="Arial" panose="020B0604020202020204" pitchFamily="34" charset="0"/>
                <a:cs typeface="Arial" panose="020B0604020202020204" pitchFamily="34" charset="0"/>
              </a:rPr>
              <a:t>costs but relief from performance/discharge of contract</a:t>
            </a:r>
          </a:p>
          <a:p>
            <a:pPr marL="1200150" lvl="2"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China – Article 180 of the PRC General Rules on the Civil Law and Article 117 of the PRC Contract Law</a:t>
            </a:r>
          </a:p>
          <a:p>
            <a:pPr marL="1200150" lvl="2"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UAE – Article 273 UAE Civil Code – impossibility; contract extinguished</a:t>
            </a:r>
          </a:p>
          <a:p>
            <a:pPr marL="1200150" lvl="2"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France – Article 1218 French Civil Code – </a:t>
            </a:r>
          </a:p>
          <a:p>
            <a:pPr marL="1657350" lvl="3" indent="-285750">
              <a:buFont typeface="Arial" panose="020B0604020202020204" pitchFamily="34" charset="0"/>
              <a:buChar char="‒"/>
            </a:pPr>
            <a:r>
              <a:rPr lang="en-GB" sz="1400" i="1" dirty="0">
                <a:solidFill>
                  <a:srgbClr val="173454"/>
                </a:solidFill>
                <a:latin typeface="Arial" panose="020B0604020202020204" pitchFamily="34" charset="0"/>
                <a:cs typeface="Arial" panose="020B0604020202020204" pitchFamily="34" charset="0"/>
              </a:rPr>
              <a:t>“event beyond the control of the affected party that could not reasonably have been foreseen at the time of the conclusion of the contract and whose effects could not be avoided by appropriate measures.”</a:t>
            </a:r>
          </a:p>
          <a:p>
            <a:pPr marL="1657350" lvl="3" indent="-285750">
              <a:buFont typeface="Arial" panose="020B0604020202020204" pitchFamily="34" charset="0"/>
              <a:buChar char="‒"/>
            </a:pPr>
            <a:r>
              <a:rPr lang="en-GB" sz="1400" i="1" dirty="0">
                <a:solidFill>
                  <a:srgbClr val="173454"/>
                </a:solidFill>
                <a:latin typeface="Arial" panose="020B0604020202020204" pitchFamily="34" charset="0"/>
                <a:cs typeface="Arial" panose="020B0604020202020204" pitchFamily="34" charset="0"/>
              </a:rPr>
              <a:t>Excuse non-performance – temporary unless justifies termination; Article 1231(1) – not liable for damages for non performance due to FM</a:t>
            </a:r>
          </a:p>
          <a:p>
            <a:pPr marL="285750" indent="-285750" algn="l">
              <a:buFont typeface="Wingdings" panose="05000000000000000000" pitchFamily="2" charset="2"/>
              <a:buChar char="Ø"/>
            </a:pPr>
            <a:endParaRPr lang="en-GB" sz="1600" dirty="0">
              <a:solidFill>
                <a:srgbClr val="173454"/>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GB" sz="1600" dirty="0">
                <a:solidFill>
                  <a:srgbClr val="173454"/>
                </a:solidFill>
                <a:latin typeface="Arial" panose="020B0604020202020204" pitchFamily="34" charset="0"/>
                <a:cs typeface="Arial" panose="020B0604020202020204" pitchFamily="34" charset="0"/>
              </a:rPr>
              <a:t>Frustration</a:t>
            </a:r>
          </a:p>
          <a:p>
            <a:pPr marL="742950" lvl="1" indent="-285750">
              <a:buFont typeface="Wingdings" panose="05000000000000000000" pitchFamily="2" charset="2"/>
              <a:buChar char="Ø"/>
            </a:pPr>
            <a:r>
              <a:rPr lang="en-GB" sz="1400" dirty="0">
                <a:solidFill>
                  <a:srgbClr val="173454"/>
                </a:solidFill>
                <a:latin typeface="Arial" panose="020B0604020202020204" pitchFamily="34" charset="0"/>
                <a:cs typeface="Arial" panose="020B0604020202020204" pitchFamily="34" charset="0"/>
              </a:rPr>
              <a:t>Contract discharged when something occurs after contract’s formation which renders it impossible or illegal to fulfil or makes performance radically different from what was originally envisaged = high bar!</a:t>
            </a:r>
          </a:p>
          <a:p>
            <a:pPr algn="l"/>
            <a:endParaRPr lang="en-GB" sz="1600" dirty="0">
              <a:solidFill>
                <a:srgbClr val="173454"/>
              </a:solidFill>
              <a:latin typeface="Arial" panose="020B0604020202020204" pitchFamily="34" charset="0"/>
              <a:cs typeface="Arial" panose="020B0604020202020204" pitchFamily="34" charset="0"/>
            </a:endParaRPr>
          </a:p>
          <a:p>
            <a:pPr algn="l"/>
            <a:endParaRPr lang="en-GB" sz="1600" b="1" dirty="0">
              <a:solidFill>
                <a:srgbClr val="173454"/>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B32BED5-29EA-F378-DEF5-D5447967E440}"/>
              </a:ext>
            </a:extLst>
          </p:cNvPr>
          <p:cNvSpPr txBox="1">
            <a:spLocks/>
          </p:cNvSpPr>
          <p:nvPr/>
        </p:nvSpPr>
        <p:spPr>
          <a:xfrm>
            <a:off x="2934942" y="831847"/>
            <a:ext cx="6322115" cy="6360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500" b="1" dirty="0">
                <a:solidFill>
                  <a:srgbClr val="173454"/>
                </a:solidFill>
                <a:latin typeface="Arial" panose="020B0604020202020204" pitchFamily="34" charset="0"/>
                <a:cs typeface="Arial" panose="020B0604020202020204" pitchFamily="34" charset="0"/>
              </a:rPr>
              <a:t>Legal bases of claim at law</a:t>
            </a:r>
            <a:endParaRPr lang="en-TR" sz="3500" b="1" dirty="0">
              <a:solidFill>
                <a:srgbClr val="173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684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 A C T I V E ! 1 4 3 4 8 8 8 9 6 . 1 < / d o c u m e n t i d >  
     < s e n d e r i d > C B 0 9 < / s e n d e r i d >  
     < s e n d e r e m a i l > C h a r l e s . B l a m i r e - B r o w n @ p i n s e n t m a s o n s . c o m < / s e n d e r e m a i l >  
     < l a s t m o d i f i e d > 2 0 2 3 - 1 0 - 2 0 T 0 6 : 0 4 : 5 3 . 0 0 0 0 0 0 0 + 0 1 : 0 0 < / l a s t m o d i f i e d >  
     < d a t a b a s e > A C T I V E < / d a t a b a s e >  
 < / p r o p e r t i e s > 
</file>

<file path=docMetadata/LabelInfo.xml><?xml version="1.0" encoding="utf-8"?>
<clbl:labelList xmlns:clbl="http://schemas.microsoft.com/office/2020/mipLabelMetadata">
  <clbl:label id="{49bf645c-d1a5-4464-b193-a5726c29773b}" enabled="0" method="" siteId="{49bf645c-d1a5-4464-b193-a5726c29773b}" removed="1"/>
</clbl:labelList>
</file>

<file path=docProps/app.xml><?xml version="1.0" encoding="utf-8"?>
<Properties xmlns="http://schemas.openxmlformats.org/officeDocument/2006/extended-properties" xmlns:vt="http://schemas.openxmlformats.org/officeDocument/2006/docPropsVTypes">
  <TotalTime>264</TotalTime>
  <Words>1165</Words>
  <Application>Microsoft Office PowerPoint</Application>
  <PresentationFormat>Widescreen</PresentationFormat>
  <Paragraphs>141</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Bliss 2 Regular</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Serkan Kutluk</dc:creator>
  <cp:lastModifiedBy>Charles Blamire-Brown</cp:lastModifiedBy>
  <cp:revision>9</cp:revision>
  <dcterms:created xsi:type="dcterms:W3CDTF">2023-08-28T12:48:48Z</dcterms:created>
  <dcterms:modified xsi:type="dcterms:W3CDTF">2023-10-20T05:04:53Z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ference_src">
    <vt:lpwstr>{IMan.Number}.{IMan.Version}\{IMan.imProfileCustom1}</vt:lpwstr>
  </property>
  <property fmtid="{D5CDD505-2E9C-101B-9397-08002B2CF9AE}" pid="3" name="SD_TIM_Ran">
    <vt:lpwstr>True</vt:lpwstr>
  </property>
  <property fmtid="{D5CDD505-2E9C-101B-9397-08002B2CF9AE}" pid="4" name="Reference">
    <vt:lpwstr>143488896.1\PERSONAL</vt:lpwstr>
  </property>
</Properties>
</file>