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95" r:id="rId3"/>
    <p:sldId id="271" r:id="rId4"/>
    <p:sldId id="300" r:id="rId5"/>
    <p:sldId id="280" r:id="rId6"/>
    <p:sldId id="315" r:id="rId7"/>
    <p:sldId id="273" r:id="rId8"/>
    <p:sldId id="281" r:id="rId9"/>
    <p:sldId id="305" r:id="rId10"/>
    <p:sldId id="285" r:id="rId11"/>
    <p:sldId id="309" r:id="rId12"/>
    <p:sldId id="274" r:id="rId13"/>
    <p:sldId id="287" r:id="rId14"/>
    <p:sldId id="313" r:id="rId15"/>
    <p:sldId id="275" r:id="rId16"/>
    <p:sldId id="314" r:id="rId17"/>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5"/>
    <p:restoredTop sz="94655"/>
  </p:normalViewPr>
  <p:slideViewPr>
    <p:cSldViewPr snapToGrid="0">
      <p:cViewPr varScale="1">
        <p:scale>
          <a:sx n="49" d="100"/>
          <a:sy n="49" d="100"/>
        </p:scale>
        <p:origin x="1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en-TR" smtClean="0"/>
              <a:t>10/19/2023</a:t>
            </a:fld>
            <a:endParaRPr lang="en-TR"/>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en-TR" smtClean="0"/>
              <a:t>10/19/2023</a:t>
            </a:fld>
            <a:endParaRPr lang="en-TR"/>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en-TR" smtClean="0"/>
              <a:t>10/19/2023</a:t>
            </a:fld>
            <a:endParaRPr lang="en-TR"/>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7627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en-TR" smtClean="0"/>
              <a:t>10/19/2023</a:t>
            </a:fld>
            <a:endParaRPr lang="en-TR"/>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en-TR" smtClean="0"/>
              <a:t>10/19/2023</a:t>
            </a:fld>
            <a:endParaRPr lang="en-TR"/>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en-TR" smtClean="0"/>
              <a:t>10/19/2023</a:t>
            </a:fld>
            <a:endParaRPr lang="en-TR"/>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en-TR" smtClean="0"/>
              <a:t>10/19/2023</a:t>
            </a:fld>
            <a:endParaRPr lang="en-TR"/>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en-TR" smtClean="0"/>
              <a:t>10/19/2023</a:t>
            </a:fld>
            <a:endParaRPr lang="en-TR"/>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en-TR" smtClean="0"/>
              <a:t>10/19/2023</a:t>
            </a:fld>
            <a:endParaRPr lang="en-TR"/>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en-TR" smtClean="0"/>
              <a:t>10/19/2023</a:t>
            </a:fld>
            <a:endParaRPr lang="en-TR"/>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en-TR" smtClean="0"/>
              <a:t>10/19/2023</a:t>
            </a:fld>
            <a:endParaRPr lang="en-TR"/>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en-TR" smtClean="0"/>
              <a:t>10/19/2023</a:t>
            </a:fld>
            <a:endParaRPr lang="en-TR"/>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en-TR" smtClean="0"/>
              <a:t>‹#›</a:t>
            </a:fld>
            <a:endParaRPr lang="en-TR"/>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https://www.gov.uk/government/publications/review-of-net-zero" TargetMode="Externa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mailto:anil.c@rhtlawasia.com" TargetMode="Externa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874B8-1FD3-4E99-B00C-7B954052F959}"/>
              </a:ext>
            </a:extLst>
          </p:cNvPr>
          <p:cNvPicPr>
            <a:picLocks noChangeAspect="1"/>
          </p:cNvPicPr>
          <p:nvPr/>
        </p:nvPicPr>
        <p:blipFill>
          <a:blip r:embed="rId3"/>
          <a:stretch>
            <a:fillRect/>
          </a:stretch>
        </p:blipFill>
        <p:spPr>
          <a:xfrm>
            <a:off x="8852896" y="410832"/>
            <a:ext cx="1195069" cy="1382724"/>
          </a:xfrm>
          <a:prstGeom prst="rect">
            <a:avLst/>
          </a:prstGeom>
        </p:spPr>
      </p:pic>
      <p:pic>
        <p:nvPicPr>
          <p:cNvPr id="5" name="Picture 4">
            <a:extLst>
              <a:ext uri="{FF2B5EF4-FFF2-40B4-BE49-F238E27FC236}">
                <a16:creationId xmlns:a16="http://schemas.microsoft.com/office/drawing/2014/main" id="{76B73726-4746-AE23-0972-F1AE57360453}"/>
              </a:ext>
            </a:extLst>
          </p:cNvPr>
          <p:cNvPicPr>
            <a:picLocks noChangeAspect="1"/>
          </p:cNvPicPr>
          <p:nvPr/>
        </p:nvPicPr>
        <p:blipFill>
          <a:blip r:embed="rId4"/>
          <a:stretch>
            <a:fillRect/>
          </a:stretch>
        </p:blipFill>
        <p:spPr>
          <a:xfrm>
            <a:off x="472683" y="485153"/>
            <a:ext cx="5894866" cy="462121"/>
          </a:xfrm>
          <a:prstGeom prst="rect">
            <a:avLst/>
          </a:prstGeom>
        </p:spPr>
      </p:pic>
      <p:pic>
        <p:nvPicPr>
          <p:cNvPr id="6" name="Picture 5">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899418" y="5019022"/>
            <a:ext cx="5052699" cy="1051927"/>
          </a:xfrm>
          <a:prstGeom prst="rect">
            <a:avLst/>
          </a:prstGeom>
        </p:spPr>
      </p:pic>
      <p:sp>
        <p:nvSpPr>
          <p:cNvPr id="2" name="TextBox 1">
            <a:extLst>
              <a:ext uri="{FF2B5EF4-FFF2-40B4-BE49-F238E27FC236}">
                <a16:creationId xmlns:a16="http://schemas.microsoft.com/office/drawing/2014/main" id="{E14F6B63-BDBB-AC0B-35F4-832E9901C3E2}"/>
              </a:ext>
            </a:extLst>
          </p:cNvPr>
          <p:cNvSpPr txBox="1"/>
          <p:nvPr/>
        </p:nvSpPr>
        <p:spPr>
          <a:xfrm>
            <a:off x="6779623" y="2018487"/>
            <a:ext cx="4915178" cy="3816429"/>
          </a:xfrm>
          <a:prstGeom prst="rect">
            <a:avLst/>
          </a:prstGeom>
          <a:noFill/>
        </p:spPr>
        <p:txBody>
          <a:bodyPr wrap="square">
            <a:spAutoFit/>
          </a:bodyPr>
          <a:lstStyle/>
          <a:p>
            <a:pPr algn="just"/>
            <a:endParaRPr lang="en-SG" sz="1800" dirty="0">
              <a:effectLst/>
              <a:latin typeface="Times New Roman" panose="02020603050405020304" pitchFamily="18" charset="0"/>
              <a:ea typeface="Times New Roman" panose="02020603050405020304" pitchFamily="18" charset="0"/>
            </a:endParaRPr>
          </a:p>
          <a:p>
            <a:pPr algn="just"/>
            <a:r>
              <a:rPr lang="en-SG" sz="2200" b="1" dirty="0">
                <a:solidFill>
                  <a:schemeClr val="bg1"/>
                </a:solidFill>
                <a:effectLst/>
                <a:latin typeface="Arial" panose="020B0604020202020204" pitchFamily="34" charset="0"/>
                <a:ea typeface="Times New Roman" panose="02020603050405020304" pitchFamily="18" charset="0"/>
              </a:rPr>
              <a:t>Friday, 20 October 2023</a:t>
            </a:r>
          </a:p>
          <a:p>
            <a:pPr algn="just"/>
            <a:r>
              <a:rPr lang="en-SG" sz="2200" b="1" dirty="0">
                <a:solidFill>
                  <a:schemeClr val="bg1"/>
                </a:solidFill>
                <a:latin typeface="Arial" panose="020B0604020202020204" pitchFamily="34" charset="0"/>
                <a:ea typeface="Times New Roman" panose="02020603050405020304" pitchFamily="18" charset="0"/>
              </a:rPr>
              <a:t>12:15 PM – 13:30 PM</a:t>
            </a:r>
          </a:p>
          <a:p>
            <a:pPr algn="just"/>
            <a:endParaRPr lang="en-SG" sz="2200" b="1" dirty="0">
              <a:solidFill>
                <a:schemeClr val="bg1"/>
              </a:solidFill>
              <a:latin typeface="Arial" panose="020B0604020202020204" pitchFamily="34" charset="0"/>
              <a:ea typeface="Times New Roman" panose="02020603050405020304" pitchFamily="18" charset="0"/>
            </a:endParaRPr>
          </a:p>
          <a:p>
            <a:pPr algn="just"/>
            <a:r>
              <a:rPr lang="en-SG" sz="2400" b="1" dirty="0">
                <a:solidFill>
                  <a:schemeClr val="bg1"/>
                </a:solidFill>
                <a:latin typeface="Arial" panose="020B0604020202020204" pitchFamily="34" charset="0"/>
              </a:rPr>
              <a:t>Session 3: </a:t>
            </a:r>
          </a:p>
          <a:p>
            <a:pPr algn="just"/>
            <a:r>
              <a:rPr lang="en-US" sz="2400" b="1" dirty="0">
                <a:solidFill>
                  <a:schemeClr val="bg1"/>
                </a:solidFill>
                <a:latin typeface="Arial" panose="020B0604020202020204" pitchFamily="34" charset="0"/>
              </a:rPr>
              <a:t>Collaborative Contracting – </a:t>
            </a:r>
          </a:p>
          <a:p>
            <a:pPr algn="just"/>
            <a:r>
              <a:rPr lang="en-US" sz="2400" b="1" dirty="0">
                <a:solidFill>
                  <a:schemeClr val="bg1"/>
                </a:solidFill>
                <a:latin typeface="Arial" panose="020B0604020202020204" pitchFamily="34" charset="0"/>
              </a:rPr>
              <a:t>A Necessary Cultural Shift to Integrate ESG Requirements</a:t>
            </a:r>
          </a:p>
          <a:p>
            <a:pPr algn="just"/>
            <a:endParaRPr lang="en-SG" sz="2200" b="1" dirty="0">
              <a:solidFill>
                <a:schemeClr val="bg1"/>
              </a:solidFill>
              <a:effectLst/>
              <a:latin typeface="Arial" panose="020B0604020202020204" pitchFamily="34" charset="0"/>
              <a:ea typeface="Times New Roman" panose="02020603050405020304" pitchFamily="18" charset="0"/>
            </a:endParaRPr>
          </a:p>
          <a:p>
            <a:pPr algn="just"/>
            <a:endParaRPr lang="en-SG" sz="2200" b="1" dirty="0">
              <a:solidFill>
                <a:schemeClr val="bg1"/>
              </a:solidFill>
              <a:latin typeface="Arial" panose="020B0604020202020204" pitchFamily="34" charset="0"/>
              <a:ea typeface="Times New Roman" panose="02020603050405020304" pitchFamily="18" charset="0"/>
            </a:endParaRPr>
          </a:p>
          <a:p>
            <a:pPr algn="just"/>
            <a:endParaRPr lang="en-SG" dirty="0">
              <a:solidFill>
                <a:srgbClr val="0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5262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511445" y="1622878"/>
            <a:ext cx="11362691" cy="5724644"/>
          </a:xfrm>
          <a:prstGeom prst="rect">
            <a:avLst/>
          </a:prstGeom>
          <a:noFill/>
        </p:spPr>
        <p:txBody>
          <a:bodyPr wrap="square">
            <a:spAutoFit/>
          </a:bodyPr>
          <a:lstStyle/>
          <a:p>
            <a:pPr algn="just"/>
            <a:endParaRPr lang="en-SG" sz="1800" dirty="0">
              <a:effectLst/>
              <a:latin typeface="Times New Roman" panose="02020603050405020304" pitchFamily="18" charset="0"/>
              <a:ea typeface="Times New Roman" panose="02020603050405020304" pitchFamily="18" charset="0"/>
            </a:endParaRPr>
          </a:p>
          <a:p>
            <a:pPr marL="342900" indent="-342900" algn="just">
              <a:buFont typeface="Wingdings" pitchFamily="2" charset="2"/>
              <a:buChar char="Ø"/>
            </a:pPr>
            <a:endParaRPr lang="en-SG" sz="2200" b="1" dirty="0">
              <a:solidFill>
                <a:schemeClr val="bg1"/>
              </a:solidFill>
              <a:latin typeface="Arial" panose="020B0604020202020204" pitchFamily="34" charset="0"/>
            </a:endParaRPr>
          </a:p>
          <a:p>
            <a:pPr marL="357188" indent="-342900" algn="just">
              <a:buFont typeface="Wingdings" pitchFamily="2" charset="2"/>
              <a:buChar char="ü"/>
            </a:pPr>
            <a:r>
              <a:rPr lang="en-SG"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UK has developed a number of legislations concerning ESG. This includes the Climate Change Act 2008 which was amended in 2019 to legislate a long-term target to reach net-zero greenhouse gas emissions by 2050 </a:t>
            </a:r>
            <a:r>
              <a:rPr lang="en-US"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a:t>
            </a:r>
            <a:r>
              <a:rPr lang="en-US"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net zero target</a:t>
            </a:r>
            <a:r>
              <a:rPr lang="en-US"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with ‘carbon budgets’ set</a:t>
            </a:r>
            <a:r>
              <a:rPr lang="en-US"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as stepping stones</a:t>
            </a:r>
            <a:r>
              <a:rPr lang="en-SG" sz="2200" dirty="0">
                <a:solidFill>
                  <a:schemeClr val="bg1"/>
                </a:solidFill>
                <a:effectLst/>
                <a:latin typeface="Arial" panose="020B0604020202020204" pitchFamily="34" charset="0"/>
                <a:cs typeface="Arial" panose="020B0604020202020204" pitchFamily="34" charset="0"/>
              </a:rPr>
              <a:t> </a:t>
            </a:r>
          </a:p>
          <a:p>
            <a:pPr marL="357188" indent="-342900" algn="just">
              <a:buFont typeface="Wingdings" pitchFamily="2" charset="2"/>
              <a:buChar char="ü"/>
            </a:pPr>
            <a:endParaRPr lang="en-SG" sz="2200" b="0" i="0" u="none" strike="noStrike" dirty="0">
              <a:solidFill>
                <a:schemeClr val="bg1"/>
              </a:solidFill>
              <a:latin typeface="Arial" panose="020B0604020202020204" pitchFamily="34" charset="0"/>
              <a:cs typeface="Arial" panose="020B0604020202020204" pitchFamily="34" charset="0"/>
            </a:endParaRPr>
          </a:p>
          <a:p>
            <a:pPr marL="357188" indent="-342900" algn="just">
              <a:buFont typeface="Wingdings" pitchFamily="2" charset="2"/>
              <a:buChar char="ü"/>
            </a:pPr>
            <a:r>
              <a:rPr lang="en-SG"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National Planning Policy Framework, published in September 2023, sets out the Government’s planning policies for England. The Framework requires decision makers to approve applications for sustainable development where possible, and thus there is a trend of policy changes requiring sustainable development</a:t>
            </a:r>
          </a:p>
          <a:p>
            <a:pPr marL="357188" indent="-342900" algn="just">
              <a:buFont typeface="Wingdings" pitchFamily="2" charset="2"/>
              <a:buChar char="ü"/>
            </a:pPr>
            <a:endParaRPr lang="en-SG" sz="2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57188" indent="-342900" algn="just">
              <a:buFont typeface="Wingdings" pitchFamily="2" charset="2"/>
              <a:buChar char="ü"/>
            </a:pPr>
            <a:r>
              <a:rPr lang="en-SG"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a:t>
            </a:r>
            <a:r>
              <a:rPr lang="en-GB" sz="22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tooltip="Mission Zero report">
                  <a:extLst>
                    <a:ext uri="{A12FA001-AC4F-418D-AE19-62706E023703}">
                      <ahyp:hlinkClr xmlns:ahyp="http://schemas.microsoft.com/office/drawing/2018/hyperlinkcolor" val="tx"/>
                    </a:ext>
                  </a:extLst>
                </a:hlinkClick>
              </a:rPr>
              <a:t>Mission Zero: Independent Review of Net Zero</a:t>
            </a:r>
            <a:r>
              <a:rPr lang="en-SG"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report published by the UK government outlines the requirements and opportunities facing the UK in its goal to meet net zero by 2050</a:t>
            </a:r>
            <a:endParaRPr lang="en-SG" sz="2200" b="0" i="0" u="none" strike="noStrike" dirty="0">
              <a:solidFill>
                <a:schemeClr val="bg1"/>
              </a:solidFill>
              <a:effectLst/>
              <a:latin typeface="Arial" panose="020B0604020202020204" pitchFamily="34" charset="0"/>
              <a:cs typeface="Arial" panose="020B0604020202020204" pitchFamily="34" charset="0"/>
            </a:endParaRPr>
          </a:p>
          <a:p>
            <a:pPr marL="534988" indent="-520700" algn="just">
              <a:buFont typeface="Wingdings" pitchFamily="2" charset="2"/>
              <a:buChar char="Ø"/>
            </a:pPr>
            <a:endParaRPr lang="en-SG" sz="2200" b="0" i="0" u="none" strike="noStrike" dirty="0">
              <a:solidFill>
                <a:schemeClr val="bg1"/>
              </a:solidFill>
              <a:effectLst/>
              <a:latin typeface="Calibri" panose="020F0502020204030204" pitchFamily="34" charset="0"/>
            </a:endParaRPr>
          </a:p>
          <a:p>
            <a:pPr algn="just"/>
            <a:endParaRPr lang="en-SG" dirty="0">
              <a:solidFill>
                <a:srgbClr val="000000"/>
              </a:solidFill>
              <a:latin typeface="Arial" panose="020B06040202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DB89D828-8D53-E391-B73E-E492E7DE064F}"/>
              </a:ext>
            </a:extLst>
          </p:cNvPr>
          <p:cNvSpPr txBox="1"/>
          <p:nvPr/>
        </p:nvSpPr>
        <p:spPr>
          <a:xfrm>
            <a:off x="2435477" y="1416019"/>
            <a:ext cx="3583032" cy="553998"/>
          </a:xfrm>
          <a:prstGeom prst="rect">
            <a:avLst/>
          </a:prstGeom>
          <a:noFill/>
        </p:spPr>
        <p:txBody>
          <a:bodyPr wrap="none" rtlCol="0">
            <a:spAutoFit/>
          </a:bodyPr>
          <a:lstStyle/>
          <a:p>
            <a:r>
              <a:rPr lang="en-US" sz="3000" b="1" dirty="0">
                <a:solidFill>
                  <a:schemeClr val="bg1"/>
                </a:solidFill>
                <a:latin typeface="Arial" panose="020B0604020202020204" pitchFamily="34" charset="0"/>
                <a:cs typeface="Arial" panose="020B0604020202020204" pitchFamily="34" charset="0"/>
              </a:rPr>
              <a:t>UNITED KINGDOM</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42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511445" y="1805760"/>
            <a:ext cx="11414943" cy="5109091"/>
          </a:xfrm>
          <a:prstGeom prst="rect">
            <a:avLst/>
          </a:prstGeom>
          <a:noFill/>
        </p:spPr>
        <p:txBody>
          <a:bodyPr wrap="square">
            <a:spAutoFit/>
          </a:bodyPr>
          <a:lstStyle/>
          <a:p>
            <a:pPr algn="just"/>
            <a:endParaRPr lang="en-SG" sz="2200" dirty="0">
              <a:effectLst/>
              <a:latin typeface="Times New Roman" panose="02020603050405020304" pitchFamily="18" charset="0"/>
              <a:ea typeface="Times New Roman" panose="02020603050405020304" pitchFamily="18" charset="0"/>
            </a:endParaRPr>
          </a:p>
          <a:p>
            <a:pPr marL="342900" indent="-342900" algn="just">
              <a:buFont typeface="Wingdings" pitchFamily="2" charset="2"/>
              <a:buChar char="Ø"/>
            </a:pPr>
            <a:endParaRPr lang="en-SG" sz="2200" b="1" dirty="0">
              <a:solidFill>
                <a:schemeClr val="bg1"/>
              </a:solidFill>
              <a:latin typeface="Arial" panose="020B0604020202020204" pitchFamily="34" charset="0"/>
            </a:endParaRPr>
          </a:p>
          <a:p>
            <a:pPr marL="357188" indent="-342900" algn="just">
              <a:buFont typeface="Wingdings" pitchFamily="2" charset="2"/>
              <a:buChar char="ü"/>
            </a:pPr>
            <a:r>
              <a:rPr lang="en-SG"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TCFD (Task Force on Climate-related Financial Disclosures)-aligned disclosure is made mandatory over 1,300 of the UK-registered companies and financial institutions</a:t>
            </a:r>
          </a:p>
          <a:p>
            <a:pPr marL="357188" indent="-342900" algn="just">
              <a:buFont typeface="Wingdings" pitchFamily="2" charset="2"/>
              <a:buChar char="ü"/>
            </a:pPr>
            <a:endParaRPr lang="en-SG" sz="2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57188" indent="-342900" algn="just">
              <a:buFont typeface="Wingdings" pitchFamily="2" charset="2"/>
              <a:buChar char="ü"/>
            </a:pPr>
            <a:r>
              <a:rPr lang="en-SG" sz="22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 </a:t>
            </a:r>
            <a:r>
              <a:rPr lang="en-SG" sz="2200" dirty="0">
                <a:solidFill>
                  <a:schemeClr val="bg1"/>
                </a:solidFill>
                <a:latin typeface="Arial" panose="020B0604020202020204" pitchFamily="34" charset="0"/>
                <a:ea typeface="Malgun Gothic" panose="020B0503020000020004" pitchFamily="34" charset="-127"/>
                <a:cs typeface="Arial" panose="020B0604020202020204" pitchFamily="34" charset="0"/>
              </a:rPr>
              <a:t>Notable ESG trends in the UK construction industry:</a:t>
            </a:r>
          </a:p>
          <a:p>
            <a:pPr marL="979488" indent="-534988" algn="just">
              <a:buFont typeface="+mj-lt"/>
              <a:buAutoNum type="arabicParenR"/>
            </a:pPr>
            <a:r>
              <a:rPr lang="en-SG" sz="22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Susta</a:t>
            </a:r>
            <a:r>
              <a:rPr lang="en-SG" sz="2200" dirty="0">
                <a:solidFill>
                  <a:schemeClr val="bg1"/>
                </a:solidFill>
                <a:latin typeface="Arial" panose="020B0604020202020204" pitchFamily="34" charset="0"/>
                <a:ea typeface="Malgun Gothic" panose="020B0503020000020004" pitchFamily="34" charset="-127"/>
                <a:cs typeface="Arial" panose="020B0604020202020204" pitchFamily="34" charset="0"/>
              </a:rPr>
              <a:t>inability clauses </a:t>
            </a:r>
          </a:p>
          <a:p>
            <a:pPr marL="979488" indent="-534988" algn="just">
              <a:buFont typeface="+mj-lt"/>
              <a:buAutoNum type="arabicParenR"/>
            </a:pPr>
            <a:r>
              <a:rPr lang="en-SG" sz="2200" dirty="0">
                <a:solidFill>
                  <a:schemeClr val="bg1"/>
                </a:solidFill>
                <a:latin typeface="Arial" panose="020B0604020202020204" pitchFamily="34" charset="0"/>
                <a:ea typeface="Malgun Gothic" panose="020B0503020000020004" pitchFamily="34" charset="-127"/>
                <a:cs typeface="Arial" panose="020B0604020202020204" pitchFamily="34" charset="0"/>
              </a:rPr>
              <a:t>Minimum weighting of 10% for social value awarded by the public authorities under the Public Services (Social Value) Act 2012, using the National TOMs (Themes, Outcomes and Measurements) Framework as a tool</a:t>
            </a:r>
          </a:p>
          <a:p>
            <a:pPr marL="979488" indent="-534988" algn="just">
              <a:buFont typeface="+mj-lt"/>
              <a:buAutoNum type="arabicParenR"/>
            </a:pPr>
            <a:r>
              <a:rPr lang="en-SG" sz="2200" dirty="0">
                <a:solidFill>
                  <a:schemeClr val="bg1"/>
                </a:solidFill>
                <a:latin typeface="Arial" panose="020B0604020202020204" pitchFamily="34" charset="0"/>
                <a:ea typeface="Malgun Gothic" panose="020B0503020000020004" pitchFamily="34" charset="-127"/>
                <a:cs typeface="Arial" panose="020B0604020202020204" pitchFamily="34" charset="0"/>
              </a:rPr>
              <a:t>Move towards refurbishment rather than new builds to reduce the whole-life carbon emissions of construction projects</a:t>
            </a:r>
          </a:p>
          <a:p>
            <a:pPr marL="979488" indent="-534988" algn="just">
              <a:buFont typeface="+mj-lt"/>
              <a:buAutoNum type="arabicParenR"/>
            </a:pPr>
            <a:r>
              <a:rPr lang="en-SG" sz="2200" dirty="0">
                <a:solidFill>
                  <a:schemeClr val="bg1"/>
                </a:solidFill>
                <a:latin typeface="Arial" panose="020B0604020202020204" pitchFamily="34" charset="0"/>
                <a:ea typeface="Malgun Gothic" panose="020B0503020000020004" pitchFamily="34" charset="-127"/>
                <a:cs typeface="Arial" panose="020B0604020202020204" pitchFamily="34" charset="0"/>
              </a:rPr>
              <a:t>Focus on re-engineering and adapting design, for example modular construction</a:t>
            </a:r>
          </a:p>
          <a:p>
            <a:pPr marL="534988" indent="-520700" algn="just">
              <a:buFont typeface="Wingdings" pitchFamily="2" charset="2"/>
              <a:buChar char="Ø"/>
            </a:pPr>
            <a:endParaRPr lang="en-SG" sz="2200" b="0" i="0" u="none" strike="noStrike" dirty="0">
              <a:solidFill>
                <a:schemeClr val="bg1"/>
              </a:solidFill>
              <a:effectLst/>
              <a:latin typeface="Calibri" panose="020F0502020204030204" pitchFamily="34" charset="0"/>
            </a:endParaRPr>
          </a:p>
          <a:p>
            <a:pPr algn="just"/>
            <a:endParaRPr lang="en-SG" dirty="0">
              <a:solidFill>
                <a:srgbClr val="000000"/>
              </a:solidFill>
              <a:latin typeface="Arial" panose="020B06040202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74D0176C-0275-B8F4-598F-D341F789D383}"/>
              </a:ext>
            </a:extLst>
          </p:cNvPr>
          <p:cNvSpPr txBox="1"/>
          <p:nvPr/>
        </p:nvSpPr>
        <p:spPr>
          <a:xfrm>
            <a:off x="2435477" y="1416019"/>
            <a:ext cx="3583032" cy="553998"/>
          </a:xfrm>
          <a:prstGeom prst="rect">
            <a:avLst/>
          </a:prstGeom>
          <a:noFill/>
        </p:spPr>
        <p:txBody>
          <a:bodyPr wrap="none" rtlCol="0">
            <a:spAutoFit/>
          </a:bodyPr>
          <a:lstStyle/>
          <a:p>
            <a:r>
              <a:rPr lang="en-US" sz="3000" b="1" dirty="0">
                <a:solidFill>
                  <a:schemeClr val="bg1"/>
                </a:solidFill>
                <a:latin typeface="Arial" panose="020B0604020202020204" pitchFamily="34" charset="0"/>
                <a:cs typeface="Arial" panose="020B0604020202020204" pitchFamily="34" charset="0"/>
              </a:rPr>
              <a:t>UNITED KINGDOM</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994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841651" y="2541002"/>
            <a:ext cx="10879810" cy="1508105"/>
          </a:xfrm>
          <a:prstGeom prst="rect">
            <a:avLst/>
          </a:prstGeom>
          <a:noFill/>
        </p:spPr>
        <p:txBody>
          <a:bodyPr wrap="square">
            <a:spAutoFit/>
          </a:bodyPr>
          <a:lstStyle/>
          <a:p>
            <a:pPr marL="534988" indent="-520700" algn="just">
              <a:buFont typeface="Wingdings" pitchFamily="2" charset="2"/>
              <a:buChar char="Ø"/>
            </a:pPr>
            <a:endParaRPr lang="en-SG" sz="2200" b="0" i="0" u="none" strike="noStrike" dirty="0">
              <a:solidFill>
                <a:schemeClr val="bg1"/>
              </a:solidFill>
              <a:effectLst/>
              <a:latin typeface="Arial" panose="020B0604020202020204" pitchFamily="34" charset="0"/>
            </a:endParaRPr>
          </a:p>
          <a:p>
            <a:pPr marL="534988" indent="-520700" algn="just">
              <a:buFont typeface="Wingdings" pitchFamily="2" charset="2"/>
              <a:buChar char="Ø"/>
            </a:pPr>
            <a:endParaRPr lang="en-SG" sz="2200" b="0" i="0" u="none" strike="noStrike" dirty="0">
              <a:solidFill>
                <a:schemeClr val="bg1"/>
              </a:solidFill>
              <a:effectLst/>
              <a:latin typeface="Calibri" panose="020F0502020204030204" pitchFamily="34" charset="0"/>
            </a:endParaRPr>
          </a:p>
          <a:p>
            <a:pPr marL="14288" algn="ctr"/>
            <a:r>
              <a:rPr lang="en-SG" sz="3000" b="1" i="0" u="none" strike="noStrike" dirty="0">
                <a:solidFill>
                  <a:schemeClr val="bg1"/>
                </a:solidFill>
                <a:effectLst/>
                <a:latin typeface="Arial" panose="020B0604020202020204" pitchFamily="34" charset="0"/>
              </a:rPr>
              <a:t>3. SUGGESTIONS</a:t>
            </a:r>
            <a:endParaRPr lang="en-SG" sz="3200" b="1" i="0" u="none" strike="noStrike" dirty="0">
              <a:solidFill>
                <a:schemeClr val="bg1"/>
              </a:solidFill>
              <a:effectLst/>
              <a:latin typeface="Calibri" panose="020F0502020204030204" pitchFamily="34" charset="0"/>
            </a:endParaRPr>
          </a:p>
          <a:p>
            <a:pPr algn="just"/>
            <a:endParaRPr lang="en-SG" dirty="0">
              <a:solidFill>
                <a:srgbClr val="0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6355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656095" y="1347265"/>
            <a:ext cx="10879810" cy="5139869"/>
          </a:xfrm>
          <a:prstGeom prst="rect">
            <a:avLst/>
          </a:prstGeom>
          <a:noFill/>
        </p:spPr>
        <p:txBody>
          <a:bodyPr wrap="square">
            <a:spAutoFit/>
          </a:bodyPr>
          <a:lstStyle/>
          <a:p>
            <a:pPr algn="just"/>
            <a:endParaRPr lang="en-SG" sz="2200" b="1" dirty="0">
              <a:solidFill>
                <a:schemeClr val="bg1"/>
              </a:solidFill>
              <a:latin typeface="Arial" panose="020B0604020202020204" pitchFamily="34" charset="0"/>
            </a:endParaRPr>
          </a:p>
          <a:p>
            <a:pPr marL="14288" algn="just"/>
            <a:endParaRPr lang="en-SG"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4288" algn="just"/>
            <a:r>
              <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No “one size fits all” approach but a </a:t>
            </a:r>
            <a:r>
              <a:rPr lang="en-GB" sz="1900" dirty="0">
                <a:solidFill>
                  <a:schemeClr val="bg1"/>
                </a:solidFill>
                <a:latin typeface="Arial" panose="020B0604020202020204" pitchFamily="34" charset="0"/>
                <a:ea typeface="Calibri" panose="020F0502020204030204" pitchFamily="34" charset="0"/>
                <a:cs typeface="Arial" panose="020B0604020202020204" pitchFamily="34" charset="0"/>
              </a:rPr>
              <a:t>few suggestions:</a:t>
            </a:r>
          </a:p>
          <a:p>
            <a:pPr marL="14288" algn="just"/>
            <a:endParaRPr lang="en-GB" sz="19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00038" indent="-285750" algn="just">
              <a:buFont typeface="Wingdings" pitchFamily="2" charset="2"/>
              <a:buChar char="Ø"/>
            </a:pPr>
            <a:r>
              <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Secure full understanding of common objectives and contractual obligations, beyond the terminology used in contracts</a:t>
            </a:r>
          </a:p>
          <a:p>
            <a:pPr marL="300038" indent="-285750" algn="just">
              <a:buFont typeface="Wingdings" pitchFamily="2" charset="2"/>
              <a:buChar char="Ø"/>
            </a:pPr>
            <a:endParaRPr lang="en-GB" sz="19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00038" indent="-285750" algn="just">
              <a:buFont typeface="Wingdings" pitchFamily="2" charset="2"/>
              <a:buChar char="Ø"/>
            </a:pPr>
            <a:r>
              <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Secure full understanding about the operation of the detailed mechanics involved in each contract, for example target cost contracts, notice provisions, and open book commercial arrangements, to minimise unintended consequences</a:t>
            </a:r>
          </a:p>
          <a:p>
            <a:pPr marL="300038" indent="-285750" algn="just">
              <a:buFont typeface="Wingdings" pitchFamily="2" charset="2"/>
              <a:buChar char="Ø"/>
            </a:pPr>
            <a:endParaRPr lang="en-GB" sz="19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00038" indent="-285750" algn="just">
              <a:buFont typeface="Wingdings" pitchFamily="2" charset="2"/>
              <a:buChar char="Ø"/>
            </a:pPr>
            <a:r>
              <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Encourage cultural change towards the climate of open and honest discussion from the outset</a:t>
            </a:r>
          </a:p>
          <a:p>
            <a:pPr marL="300038" indent="-285750" algn="just">
              <a:buFont typeface="Wingdings" pitchFamily="2" charset="2"/>
              <a:buChar char="Ø"/>
            </a:pPr>
            <a:endParaRPr lang="en-GB" sz="19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00038" indent="-285750" algn="just">
              <a:buFont typeface="Wingdings" pitchFamily="2" charset="2"/>
              <a:buChar char="Ø"/>
            </a:pPr>
            <a:r>
              <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Encourage behavioural change to drive a mutual commitment to teamwork</a:t>
            </a:r>
            <a:endParaRPr lang="en-SG"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itchFamily="2" charset="2"/>
              <a:buChar char="Ø"/>
            </a:pPr>
            <a:endPar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itchFamily="2" charset="2"/>
              <a:buChar char="Ø"/>
            </a:pPr>
            <a:r>
              <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Focus more on mitigating risk and delivering works before resorting to legal positions</a:t>
            </a:r>
            <a:r>
              <a:rPr lang="en-SG" sz="1900" dirty="0">
                <a:solidFill>
                  <a:schemeClr val="bg1"/>
                </a:solidFill>
                <a:effectLst/>
                <a:latin typeface="Arial" panose="020B0604020202020204" pitchFamily="34" charset="0"/>
                <a:cs typeface="Arial" panose="020B0604020202020204" pitchFamily="34" charset="0"/>
              </a:rPr>
              <a:t> </a:t>
            </a:r>
            <a:endParaRPr lang="en-SG" sz="1900" b="0" i="0" u="none" strike="noStrike" dirty="0">
              <a:solidFill>
                <a:schemeClr val="bg1"/>
              </a:solidFill>
              <a:effectLst/>
              <a:latin typeface="Arial" panose="020B0604020202020204" pitchFamily="34" charset="0"/>
              <a:cs typeface="Arial" panose="020B0604020202020204" pitchFamily="34" charset="0"/>
            </a:endParaRPr>
          </a:p>
          <a:p>
            <a:pPr algn="just"/>
            <a:endParaRPr lang="en-SG" dirty="0">
              <a:solidFill>
                <a:srgbClr val="000000"/>
              </a:solidFill>
              <a:latin typeface="Arial" panose="020B0604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5FD1699A-24B8-62C2-F2C5-6BFDB3F25EB5}"/>
              </a:ext>
            </a:extLst>
          </p:cNvPr>
          <p:cNvSpPr txBox="1"/>
          <p:nvPr/>
        </p:nvSpPr>
        <p:spPr>
          <a:xfrm>
            <a:off x="2508070" y="1216295"/>
            <a:ext cx="7804288"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SOUTH KOREA &amp; UNITED KINGDOM </a:t>
            </a:r>
          </a:p>
        </p:txBody>
      </p:sp>
    </p:spTree>
    <p:extLst>
      <p:ext uri="{BB962C8B-B14F-4D97-AF65-F5344CB8AC3E}">
        <p14:creationId xmlns:p14="http://schemas.microsoft.com/office/powerpoint/2010/main" val="152443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656095" y="1559329"/>
            <a:ext cx="10879810" cy="4036682"/>
          </a:xfrm>
          <a:prstGeom prst="rect">
            <a:avLst/>
          </a:prstGeom>
          <a:noFill/>
        </p:spPr>
        <p:txBody>
          <a:bodyPr wrap="square">
            <a:spAutoFit/>
          </a:bodyPr>
          <a:lstStyle/>
          <a:p>
            <a:pPr lvl="1" algn="just">
              <a:lnSpc>
                <a:spcPct val="150000"/>
              </a:lnSpc>
              <a:spcAft>
                <a:spcPts val="800"/>
              </a:spcAft>
            </a:pPr>
            <a:endParaRPr lang="en-SG" dirty="0">
              <a:latin typeface="Times New Roman" panose="02020603050405020304" pitchFamily="18" charset="0"/>
              <a:ea typeface="Calibri" panose="020F0502020204030204" pitchFamily="34" charset="0"/>
            </a:endParaRPr>
          </a:p>
          <a:p>
            <a:pPr marL="360363" lvl="1" indent="-342900" algn="just">
              <a:lnSpc>
                <a:spcPct val="150000"/>
              </a:lnSpc>
              <a:spcAft>
                <a:spcPts val="800"/>
              </a:spcAft>
              <a:buFont typeface="Wingdings" pitchFamily="2" charset="2"/>
              <a:buChar char="Ø"/>
            </a:pPr>
            <a:r>
              <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Focus more on incentives rather than penalties to encourage the parties to reduce unnecessary claims</a:t>
            </a:r>
            <a:r>
              <a:rPr lang="en-SG" sz="1900" dirty="0">
                <a:solidFill>
                  <a:schemeClr val="bg1"/>
                </a:solidFill>
                <a:effectLst/>
                <a:latin typeface="Arial" panose="020B0604020202020204" pitchFamily="34" charset="0"/>
                <a:cs typeface="Arial" panose="020B0604020202020204" pitchFamily="34" charset="0"/>
              </a:rPr>
              <a:t> </a:t>
            </a:r>
          </a:p>
          <a:p>
            <a:pPr marL="360363" lvl="1" indent="-342900" algn="just">
              <a:lnSpc>
                <a:spcPct val="150000"/>
              </a:lnSpc>
              <a:spcAft>
                <a:spcPts val="800"/>
              </a:spcAft>
              <a:buFont typeface="Wingdings" pitchFamily="2" charset="2"/>
              <a:buChar char="Ø"/>
            </a:pPr>
            <a:r>
              <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Enhance awareness of the process of sharing outcomes and incentives with all involved</a:t>
            </a:r>
            <a:endParaRPr lang="en-SG"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itchFamily="2" charset="2"/>
              <a:buChar char="Ø"/>
            </a:pPr>
            <a:r>
              <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 Introduce a clear process to encourage risk management, rather than risk transfer.</a:t>
            </a:r>
            <a:endParaRPr lang="en-SG" sz="19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itchFamily="2" charset="2"/>
              <a:buChar char="Ø"/>
            </a:pPr>
            <a:r>
              <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Recognise and measure conflicts and introduce rewards for resolving them</a:t>
            </a:r>
          </a:p>
          <a:p>
            <a:pPr marL="342900" indent="-342900" algn="just">
              <a:lnSpc>
                <a:spcPct val="150000"/>
              </a:lnSpc>
              <a:spcAft>
                <a:spcPts val="800"/>
              </a:spcAft>
              <a:buFont typeface="Wingdings" pitchFamily="2" charset="2"/>
              <a:buChar char="Ø"/>
            </a:pPr>
            <a:r>
              <a:rPr lang="en-GB" sz="1900" dirty="0">
                <a:solidFill>
                  <a:schemeClr val="bg1"/>
                </a:solidFill>
                <a:effectLst/>
                <a:latin typeface="Arial" panose="020B0604020202020204" pitchFamily="34" charset="0"/>
                <a:ea typeface="Calibri" panose="020F0502020204030204" pitchFamily="34" charset="0"/>
                <a:cs typeface="Arial" panose="020B0604020202020204" pitchFamily="34" charset="0"/>
              </a:rPr>
              <a:t>Use the whole range of available ADR process, especially the use of mediation as the primary form of dispute resolution</a:t>
            </a:r>
            <a:r>
              <a:rPr lang="en-SG" sz="1900" dirty="0">
                <a:solidFill>
                  <a:schemeClr val="bg1"/>
                </a:solidFill>
                <a:effectLst/>
                <a:latin typeface="Arial" panose="020B0604020202020204" pitchFamily="34" charset="0"/>
                <a:cs typeface="Arial" panose="020B0604020202020204" pitchFamily="34" charset="0"/>
              </a:rPr>
              <a:t> </a:t>
            </a:r>
            <a:endParaRPr lang="en-SG" sz="19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27EE5635-0559-109A-A3BD-290FB2948153}"/>
              </a:ext>
            </a:extLst>
          </p:cNvPr>
          <p:cNvSpPr txBox="1"/>
          <p:nvPr/>
        </p:nvSpPr>
        <p:spPr>
          <a:xfrm>
            <a:off x="2508070" y="1216295"/>
            <a:ext cx="7804288"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SOUTH KOREA &amp; UNITED KINGDOM </a:t>
            </a:r>
          </a:p>
        </p:txBody>
      </p:sp>
    </p:spTree>
    <p:extLst>
      <p:ext uri="{BB962C8B-B14F-4D97-AF65-F5344CB8AC3E}">
        <p14:creationId xmlns:p14="http://schemas.microsoft.com/office/powerpoint/2010/main" val="366745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697425" y="1744167"/>
            <a:ext cx="10879810" cy="2123658"/>
          </a:xfrm>
          <a:prstGeom prst="rect">
            <a:avLst/>
          </a:prstGeom>
          <a:noFill/>
        </p:spPr>
        <p:txBody>
          <a:bodyPr wrap="square">
            <a:spAutoFit/>
          </a:bodyPr>
          <a:lstStyle/>
          <a:p>
            <a:pPr algn="just"/>
            <a:endParaRPr lang="en-SG" sz="1800" dirty="0">
              <a:effectLst/>
              <a:latin typeface="Times New Roman" panose="02020603050405020304" pitchFamily="18" charset="0"/>
              <a:ea typeface="Times New Roman" panose="02020603050405020304" pitchFamily="18" charset="0"/>
            </a:endParaRPr>
          </a:p>
          <a:p>
            <a:pPr algn="ctr"/>
            <a:endParaRPr lang="en-SG" sz="3200" b="1" dirty="0">
              <a:solidFill>
                <a:schemeClr val="bg1"/>
              </a:solidFill>
              <a:latin typeface="Arial" panose="020B0604020202020204" pitchFamily="34" charset="0"/>
              <a:ea typeface="Times New Roman" panose="02020603050405020304" pitchFamily="18" charset="0"/>
            </a:endParaRPr>
          </a:p>
          <a:p>
            <a:pPr algn="ctr"/>
            <a:endParaRPr lang="en-SG" sz="3200" b="1" dirty="0">
              <a:solidFill>
                <a:schemeClr val="bg1"/>
              </a:solidFill>
              <a:latin typeface="Arial" panose="020B0604020202020204" pitchFamily="34" charset="0"/>
              <a:ea typeface="Times New Roman" panose="02020603050405020304" pitchFamily="18" charset="0"/>
            </a:endParaRPr>
          </a:p>
          <a:p>
            <a:pPr algn="ctr"/>
            <a:r>
              <a:rPr lang="en-SG" sz="3200" b="1" dirty="0">
                <a:solidFill>
                  <a:schemeClr val="bg1"/>
                </a:solidFill>
                <a:latin typeface="Arial" panose="020B0604020202020204" pitchFamily="34" charset="0"/>
                <a:ea typeface="Times New Roman" panose="02020603050405020304" pitchFamily="18" charset="0"/>
              </a:rPr>
              <a:t>CONCLUDING REMARKS  </a:t>
            </a:r>
          </a:p>
          <a:p>
            <a:pPr algn="just"/>
            <a:endParaRPr lang="en-SG" dirty="0">
              <a:solidFill>
                <a:srgbClr val="0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3487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697425" y="1744167"/>
            <a:ext cx="10879810" cy="2800767"/>
          </a:xfrm>
          <a:prstGeom prst="rect">
            <a:avLst/>
          </a:prstGeom>
          <a:noFill/>
        </p:spPr>
        <p:txBody>
          <a:bodyPr wrap="square">
            <a:spAutoFit/>
          </a:bodyPr>
          <a:lstStyle/>
          <a:p>
            <a:pPr algn="just"/>
            <a:endParaRPr lang="en-SG" sz="2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Wingdings" pitchFamily="2" charset="2"/>
              <a:buChar char="Ø"/>
            </a:pPr>
            <a:endParaRPr lang="en-SG" sz="2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Wingdings" pitchFamily="2" charset="2"/>
              <a:buChar char="Ø"/>
            </a:pPr>
            <a:endParaRPr lang="en-SG" sz="2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en-SG"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A DETAILED JOINT PAPER available in </a:t>
            </a:r>
            <a:r>
              <a:rPr lang="en-SG" sz="2200" b="1" dirty="0">
                <a:solidFill>
                  <a:schemeClr val="bg1"/>
                </a:solidFill>
                <a:latin typeface="Arial" panose="020B0604020202020204" pitchFamily="34" charset="0"/>
                <a:cs typeface="Arial" panose="020B0604020202020204" pitchFamily="34" charset="0"/>
              </a:rPr>
              <a:t>relation to South Korea, </a:t>
            </a:r>
            <a:r>
              <a:rPr lang="en-GB" sz="2200" b="1" dirty="0">
                <a:solidFill>
                  <a:schemeClr val="bg1"/>
                </a:solidFill>
                <a:latin typeface="Arial" panose="020B0604020202020204" pitchFamily="34" charset="0"/>
                <a:cs typeface="Arial" panose="020B0604020202020204" pitchFamily="34" charset="0"/>
              </a:rPr>
              <a:t>Brazil, Mauritius, Peru, Singapore &amp; United Kingdom </a:t>
            </a:r>
            <a:endParaRPr lang="en-SG" sz="2200" b="1" dirty="0">
              <a:solidFill>
                <a:schemeClr val="bg1"/>
              </a:solidFill>
              <a:latin typeface="Arial" panose="020B0604020202020204" pitchFamily="34" charset="0"/>
              <a:cs typeface="Arial" panose="020B0604020202020204" pitchFamily="34" charset="0"/>
            </a:endParaRPr>
          </a:p>
          <a:p>
            <a:pPr algn="ctr"/>
            <a:endParaRPr lang="en-SG" sz="2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en-SG" sz="2200" i="1" dirty="0">
                <a:solidFill>
                  <a:schemeClr val="bg1"/>
                </a:solidFill>
                <a:latin typeface="Arial" panose="020B0604020202020204" pitchFamily="34" charset="0"/>
                <a:ea typeface="Times New Roman" panose="02020603050405020304" pitchFamily="18" charset="0"/>
                <a:cs typeface="Arial" panose="020B0604020202020204" pitchFamily="34" charset="0"/>
              </a:rPr>
              <a:t>Please contact Anil </a:t>
            </a:r>
            <a:r>
              <a:rPr lang="en-SG" sz="22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Changaroth</a:t>
            </a:r>
            <a:r>
              <a:rPr lang="en-SG" sz="22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SG" sz="2200" b="1" i="1" dirty="0">
                <a:solidFill>
                  <a:schemeClr val="bg1"/>
                </a:solidFill>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anil.c@rhtlawasia.com</a:t>
            </a:r>
            <a:r>
              <a:rPr lang="en-SG" sz="2200" i="1" dirty="0">
                <a:solidFill>
                  <a:schemeClr val="bg1"/>
                </a:solidFill>
                <a:latin typeface="Arial" panose="020B0604020202020204" pitchFamily="34" charset="0"/>
                <a:ea typeface="Times New Roman" panose="02020603050405020304" pitchFamily="18" charset="0"/>
                <a:cs typeface="Arial" panose="020B0604020202020204" pitchFamily="34" charset="0"/>
              </a:rPr>
              <a:t>) if you’d like a copy</a:t>
            </a:r>
          </a:p>
          <a:p>
            <a:pPr algn="just"/>
            <a:endParaRPr lang="en-SG" sz="2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055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697425" y="1744167"/>
            <a:ext cx="10879810" cy="4278094"/>
          </a:xfrm>
          <a:prstGeom prst="rect">
            <a:avLst/>
          </a:prstGeom>
          <a:noFill/>
        </p:spPr>
        <p:txBody>
          <a:bodyPr wrap="square">
            <a:spAutoFit/>
          </a:bodyPr>
          <a:lstStyle/>
          <a:p>
            <a:pPr algn="just"/>
            <a:endParaRPr lang="en-SG" sz="1800" dirty="0">
              <a:effectLst/>
              <a:latin typeface="Times New Roman" panose="02020603050405020304" pitchFamily="18" charset="0"/>
              <a:ea typeface="Times New Roman" panose="02020603050405020304" pitchFamily="18" charset="0"/>
            </a:endParaRPr>
          </a:p>
          <a:p>
            <a:pPr marL="342900" indent="-342900" algn="just">
              <a:buFont typeface="Wingdings" pitchFamily="2" charset="2"/>
              <a:buChar char="Ø"/>
            </a:pPr>
            <a:endParaRPr lang="en-SG" sz="2200" b="1" dirty="0">
              <a:solidFill>
                <a:schemeClr val="bg1"/>
              </a:solidFill>
              <a:latin typeface="Arial" panose="020B0604020202020204" pitchFamily="34" charset="0"/>
            </a:endParaRPr>
          </a:p>
          <a:p>
            <a:pPr marL="14288" algn="ctr"/>
            <a:r>
              <a:rPr lang="en-SG" sz="2200" b="0" i="0" u="none" strike="noStrike" dirty="0">
                <a:solidFill>
                  <a:schemeClr val="bg1"/>
                </a:solidFill>
                <a:effectLst/>
                <a:latin typeface="Arial" panose="020B0604020202020204" pitchFamily="34" charset="0"/>
              </a:rPr>
              <a:t>    </a:t>
            </a:r>
            <a:endParaRPr lang="en-SG" sz="3200" b="0" i="0" u="none" strike="noStrike" dirty="0">
              <a:solidFill>
                <a:schemeClr val="bg1"/>
              </a:solidFill>
              <a:effectLst/>
              <a:latin typeface="Arial" panose="020B0604020202020204" pitchFamily="34" charset="0"/>
            </a:endParaRPr>
          </a:p>
          <a:p>
            <a:pPr marL="14288" algn="ctr"/>
            <a:endParaRPr lang="en-SG" sz="3200" dirty="0">
              <a:solidFill>
                <a:schemeClr val="bg1"/>
              </a:solidFill>
              <a:latin typeface="Arial" panose="020B0604020202020204" pitchFamily="34" charset="0"/>
            </a:endParaRPr>
          </a:p>
          <a:p>
            <a:pPr marL="14288" algn="ctr"/>
            <a:r>
              <a:rPr lang="en-SG" sz="3200" b="1" i="0" u="none" strike="noStrike" dirty="0">
                <a:solidFill>
                  <a:schemeClr val="bg1"/>
                </a:solidFill>
                <a:effectLst/>
                <a:latin typeface="Arial" panose="020B0604020202020204" pitchFamily="34" charset="0"/>
              </a:rPr>
              <a:t> 1. COLLABORATIVE CONTRACTING </a:t>
            </a:r>
          </a:p>
          <a:p>
            <a:pPr marL="14288" algn="ctr"/>
            <a:endParaRPr lang="en-SG" sz="3200" b="1" i="0" u="none" strike="noStrike" dirty="0">
              <a:solidFill>
                <a:schemeClr val="bg1"/>
              </a:solidFill>
              <a:effectLst/>
              <a:latin typeface="Arial" panose="020B0604020202020204" pitchFamily="34" charset="0"/>
            </a:endParaRPr>
          </a:p>
          <a:p>
            <a:pPr marL="14288" algn="ctr"/>
            <a:r>
              <a:rPr lang="en-SG" sz="3200" b="1" i="0" u="none" strike="noStrike" dirty="0">
                <a:solidFill>
                  <a:schemeClr val="bg1"/>
                </a:solidFill>
                <a:effectLst/>
                <a:latin typeface="Arial" panose="020B0604020202020204" pitchFamily="34" charset="0"/>
              </a:rPr>
              <a:t>IN </a:t>
            </a:r>
            <a:r>
              <a:rPr lang="en-SG" sz="3200" b="1" dirty="0">
                <a:solidFill>
                  <a:schemeClr val="bg1"/>
                </a:solidFill>
                <a:latin typeface="Arial" panose="020B0604020202020204" pitchFamily="34" charset="0"/>
              </a:rPr>
              <a:t>SOUTH KOREA &amp; THE UK</a:t>
            </a:r>
            <a:endParaRPr lang="en-SG" sz="3200" b="1" i="0" u="none" strike="noStrike" dirty="0">
              <a:solidFill>
                <a:schemeClr val="bg1"/>
              </a:solidFill>
              <a:effectLst/>
              <a:latin typeface="Arial" panose="020B0604020202020204" pitchFamily="34" charset="0"/>
            </a:endParaRPr>
          </a:p>
          <a:p>
            <a:pPr marL="534988" indent="-520700" algn="just">
              <a:buFont typeface="Wingdings" pitchFamily="2" charset="2"/>
              <a:buChar char="Ø"/>
            </a:pPr>
            <a:endParaRPr lang="en-SG" sz="3200" b="1" i="0" u="none" strike="noStrike" dirty="0">
              <a:solidFill>
                <a:schemeClr val="bg1"/>
              </a:solidFill>
              <a:effectLst/>
              <a:latin typeface="Arial" panose="020B0604020202020204" pitchFamily="34" charset="0"/>
            </a:endParaRPr>
          </a:p>
          <a:p>
            <a:pPr marL="534988" indent="-520700" algn="just">
              <a:buFont typeface="Wingdings" pitchFamily="2" charset="2"/>
              <a:buChar char="Ø"/>
            </a:pPr>
            <a:endParaRPr lang="en-SG" sz="2200" b="0" i="0" u="none" strike="noStrike" dirty="0">
              <a:solidFill>
                <a:schemeClr val="bg1"/>
              </a:solidFill>
              <a:effectLst/>
              <a:latin typeface="Calibri" panose="020F0502020204030204" pitchFamily="34" charset="0"/>
            </a:endParaRPr>
          </a:p>
          <a:p>
            <a:pPr algn="just"/>
            <a:endParaRPr lang="en-SG" dirty="0">
              <a:solidFill>
                <a:srgbClr val="0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4892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656095" y="1470499"/>
            <a:ext cx="10879810" cy="4370427"/>
          </a:xfrm>
          <a:prstGeom prst="rect">
            <a:avLst/>
          </a:prstGeom>
          <a:noFill/>
        </p:spPr>
        <p:txBody>
          <a:bodyPr wrap="square">
            <a:spAutoFit/>
          </a:bodyPr>
          <a:lstStyle/>
          <a:p>
            <a:pPr algn="just"/>
            <a:endParaRPr lang="en-SG" sz="1800" dirty="0">
              <a:effectLst/>
              <a:latin typeface="Times New Roman" panose="02020603050405020304" pitchFamily="18" charset="0"/>
              <a:ea typeface="Times New Roman" panose="02020603050405020304" pitchFamily="18" charset="0"/>
            </a:endParaRPr>
          </a:p>
          <a:p>
            <a:pPr marL="342900" indent="-342900" algn="just">
              <a:buFont typeface="Wingdings" pitchFamily="2" charset="2"/>
              <a:buChar char="Ø"/>
            </a:pPr>
            <a:endParaRPr lang="en-SG" sz="2200" b="1" dirty="0">
              <a:solidFill>
                <a:schemeClr val="bg1"/>
              </a:solidFill>
              <a:latin typeface="Arial" panose="020B0604020202020204" pitchFamily="34" charset="0"/>
            </a:endParaRPr>
          </a:p>
          <a:p>
            <a:pPr marL="357188" indent="-342900" algn="just">
              <a:buFont typeface="Wingdings" pitchFamily="2" charset="2"/>
              <a:buChar char="§"/>
            </a:pPr>
            <a:endParaRPr lang="en-SG"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57188" indent="-342900" algn="just">
              <a:buFont typeface="Wingdings" pitchFamily="2" charset="2"/>
              <a:buChar char="§"/>
            </a:pPr>
            <a:r>
              <a:rPr lang="en-SG"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There appears to be a misconception that the Far East more readily embraces a collaborative approach due to a profound philosophical preference for “harmonious” solutions. </a:t>
            </a:r>
          </a:p>
          <a:p>
            <a:pPr marL="357188" indent="-342900" algn="just">
              <a:buFont typeface="Wingdings" pitchFamily="2" charset="2"/>
              <a:buChar char="§"/>
            </a:pPr>
            <a:endParaRPr lang="en-SG"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57188" indent="-342900" algn="just">
              <a:buFont typeface="Wingdings" pitchFamily="2" charset="2"/>
              <a:buChar char="§"/>
            </a:pPr>
            <a:r>
              <a:rPr lang="en-SG"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It may be true that Koreans tend to find a way to maintain relationships, rather than resorting to litigation which may result in loss of face. </a:t>
            </a:r>
          </a:p>
          <a:p>
            <a:pPr marL="357188" indent="-342900" algn="just">
              <a:buFont typeface="Wingdings" pitchFamily="2" charset="2"/>
              <a:buChar char="§"/>
            </a:pPr>
            <a:endParaRPr lang="en-SG"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57188" indent="-342900" algn="just">
              <a:buFont typeface="Wingdings" pitchFamily="2" charset="2"/>
              <a:buChar char="§"/>
            </a:pPr>
            <a:r>
              <a:rPr lang="en-SG"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That said, unequal bargaining power in contracting prevails, especially in relation to public sector projects. We call it “Super Employer” against “minor contractor”</a:t>
            </a:r>
            <a:r>
              <a:rPr lang="en-SG" sz="2200" dirty="0">
                <a:solidFill>
                  <a:schemeClr val="bg1"/>
                </a:solidFill>
                <a:effectLst/>
                <a:latin typeface="Arial" panose="020B0604020202020204" pitchFamily="34" charset="0"/>
                <a:cs typeface="Arial" panose="020B0604020202020204" pitchFamily="34" charset="0"/>
              </a:rPr>
              <a:t> </a:t>
            </a:r>
            <a:endParaRPr lang="en-SG" sz="2200" b="0" i="0" u="none" strike="noStrike" dirty="0">
              <a:solidFill>
                <a:schemeClr val="bg1"/>
              </a:solidFill>
              <a:effectLst/>
              <a:latin typeface="Arial" panose="020B0604020202020204" pitchFamily="34" charset="0"/>
              <a:cs typeface="Arial" panose="020B0604020202020204" pitchFamily="34" charset="0"/>
            </a:endParaRPr>
          </a:p>
          <a:p>
            <a:pPr algn="just"/>
            <a:endParaRPr lang="en-SG" dirty="0">
              <a:solidFill>
                <a:srgbClr val="000000"/>
              </a:solidFill>
              <a:latin typeface="Arial" panose="020B06040202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6EC9B20D-67C4-676B-F97E-B434AF577E6B}"/>
              </a:ext>
            </a:extLst>
          </p:cNvPr>
          <p:cNvSpPr txBox="1"/>
          <p:nvPr/>
        </p:nvSpPr>
        <p:spPr>
          <a:xfrm>
            <a:off x="2435477" y="1416019"/>
            <a:ext cx="3026791" cy="553998"/>
          </a:xfrm>
          <a:prstGeom prst="rect">
            <a:avLst/>
          </a:prstGeom>
          <a:noFill/>
        </p:spPr>
        <p:txBody>
          <a:bodyPr wrap="none" rtlCol="0">
            <a:spAutoFit/>
          </a:bodyPr>
          <a:lstStyle/>
          <a:p>
            <a:r>
              <a:rPr lang="en-US" sz="3000" b="1" dirty="0">
                <a:solidFill>
                  <a:schemeClr val="bg1"/>
                </a:solidFill>
                <a:latin typeface="Arial" panose="020B0604020202020204" pitchFamily="34" charset="0"/>
                <a:cs typeface="Arial" panose="020B0604020202020204" pitchFamily="34" charset="0"/>
              </a:rPr>
              <a:t>SOUTH KOREA</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59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476932" y="1693018"/>
            <a:ext cx="11238135" cy="5670783"/>
          </a:xfrm>
          <a:prstGeom prst="rect">
            <a:avLst/>
          </a:prstGeom>
          <a:noFill/>
        </p:spPr>
        <p:txBody>
          <a:bodyPr wrap="square">
            <a:spAutoFit/>
          </a:bodyPr>
          <a:lstStyle/>
          <a:p>
            <a:pPr algn="just"/>
            <a:endParaRPr lang="en-SG" sz="1800" dirty="0">
              <a:effectLst/>
              <a:latin typeface="Times New Roman" panose="02020603050405020304" pitchFamily="18" charset="0"/>
              <a:ea typeface="Times New Roman" panose="02020603050405020304" pitchFamily="18" charset="0"/>
            </a:endParaRPr>
          </a:p>
          <a:p>
            <a:pPr marL="342900" indent="-342900" algn="just">
              <a:buFont typeface="Wingdings" pitchFamily="2" charset="2"/>
              <a:buChar char="Ø"/>
            </a:pPr>
            <a:endParaRPr lang="en-SG" b="1" dirty="0">
              <a:solidFill>
                <a:schemeClr val="bg1"/>
              </a:solidFill>
              <a:latin typeface="Arial" panose="020B0604020202020204" pitchFamily="34" charset="0"/>
              <a:cs typeface="Arial" panose="020B0604020202020204" pitchFamily="34" charset="0"/>
            </a:endParaRPr>
          </a:p>
          <a:p>
            <a:pPr algn="just">
              <a:lnSpc>
                <a:spcPct val="150000"/>
              </a:lnSpc>
              <a:spcAft>
                <a:spcPts val="800"/>
              </a:spcAft>
            </a:pPr>
            <a:r>
              <a:rPr lang="en-SG" dirty="0">
                <a:solidFill>
                  <a:schemeClr val="bg1"/>
                </a:solidFill>
                <a:effectLst/>
                <a:latin typeface="Arial" panose="020B0604020202020204" pitchFamily="34" charset="0"/>
                <a:ea typeface="Calibri" panose="020F0502020204030204" pitchFamily="34" charset="0"/>
                <a:cs typeface="Arial" panose="020B0604020202020204" pitchFamily="34" charset="0"/>
              </a:rPr>
              <a:t>The concept of good faith promoting collaboration between the parties is embedded in various statutes and Standard Form Contracts, for example – </a:t>
            </a:r>
          </a:p>
          <a:p>
            <a:pPr marL="342900" indent="-342900" algn="just">
              <a:lnSpc>
                <a:spcPct val="150000"/>
              </a:lnSpc>
              <a:spcAft>
                <a:spcPts val="800"/>
              </a:spcAft>
              <a:buFont typeface="Wingdings" pitchFamily="2" charset="2"/>
              <a:buChar char="§"/>
            </a:pPr>
            <a:r>
              <a:rPr lang="en-SG" dirty="0">
                <a:solidFill>
                  <a:schemeClr val="bg1"/>
                </a:solidFill>
                <a:effectLst/>
                <a:latin typeface="Arial" panose="020B0604020202020204" pitchFamily="34" charset="0"/>
                <a:ea typeface="Calibri" panose="020F0502020204030204" pitchFamily="34" charset="0"/>
                <a:cs typeface="Arial" panose="020B0604020202020204" pitchFamily="34" charset="0"/>
              </a:rPr>
              <a:t>the Civil Act, </a:t>
            </a: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Article 2, which expressly imposes the obligation of trust and good faith</a:t>
            </a:r>
            <a:endParaRPr lang="en-GB"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itchFamily="2" charset="2"/>
              <a:buChar char="§"/>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t</a:t>
            </a:r>
            <a:r>
              <a:rPr lang="en-SG" dirty="0">
                <a:solidFill>
                  <a:schemeClr val="bg1"/>
                </a:solidFill>
                <a:effectLst/>
                <a:latin typeface="Arial" panose="020B0604020202020204" pitchFamily="34" charset="0"/>
                <a:ea typeface="Calibri" panose="020F0502020204030204" pitchFamily="34" charset="0"/>
                <a:cs typeface="Arial" panose="020B0604020202020204" pitchFamily="34" charset="0"/>
              </a:rPr>
              <a:t>he Framework Act on the Construction Industry, </a:t>
            </a: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Article 22(1), which requires the parties ‘</a:t>
            </a:r>
            <a:r>
              <a:rPr lang="en-GB" i="1" dirty="0">
                <a:solidFill>
                  <a:schemeClr val="bg1"/>
                </a:solidFill>
                <a:effectLst/>
                <a:latin typeface="Arial" panose="020B0604020202020204" pitchFamily="34" charset="0"/>
                <a:ea typeface="Calibri" panose="020F0502020204030204" pitchFamily="34" charset="0"/>
                <a:cs typeface="Arial" panose="020B0604020202020204" pitchFamily="34" charset="0"/>
              </a:rPr>
              <a:t>to conclude a fair contract by agreement and on an equal footing, and conscientiously perform the contract in good faith’</a:t>
            </a:r>
            <a:endParaRPr lang="en-GB" i="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itchFamily="2" charset="2"/>
              <a:buChar char="§"/>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contractors have formed strategic partnership by signing collaboration agreements with overseas entities to share expertise and opinion on mid- to long-term business strategies and develop projects. Hopefully, this trend will change the mindsets of the contracting parties towards more collaborative contracting</a:t>
            </a:r>
            <a:endParaRPr lang="en-SG" dirty="0">
              <a:solidFill>
                <a:schemeClr val="bg1"/>
              </a:solidFill>
              <a:effectLst/>
              <a:latin typeface="Arial" panose="020B0604020202020204" pitchFamily="34" charset="0"/>
              <a:ea typeface="Malgun Gothic" panose="020B0503020000020004" pitchFamily="34" charset="-127"/>
              <a:cs typeface="Arial" panose="020B0604020202020204" pitchFamily="34" charset="0"/>
            </a:endParaRPr>
          </a:p>
          <a:p>
            <a:pPr marL="342900" indent="-342900" algn="just">
              <a:spcAft>
                <a:spcPts val="800"/>
              </a:spcAft>
              <a:buFont typeface="Wingdings" pitchFamily="2" charset="2"/>
              <a:buChar char="§"/>
            </a:pPr>
            <a:endParaRPr lang="en-SG" sz="2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spcAft>
                <a:spcPts val="800"/>
              </a:spcAft>
            </a:pPr>
            <a:r>
              <a:rPr lang="en-GB"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SG" sz="2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SG" dirty="0">
              <a:solidFill>
                <a:srgbClr val="000000"/>
              </a:solidFill>
              <a:latin typeface="Arial" panose="020B06040202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1B94492E-AA09-1957-307D-C83D7A18C7F7}"/>
              </a:ext>
            </a:extLst>
          </p:cNvPr>
          <p:cNvSpPr txBox="1"/>
          <p:nvPr/>
        </p:nvSpPr>
        <p:spPr>
          <a:xfrm>
            <a:off x="2435477" y="1416019"/>
            <a:ext cx="3026791" cy="553998"/>
          </a:xfrm>
          <a:prstGeom prst="rect">
            <a:avLst/>
          </a:prstGeom>
          <a:noFill/>
        </p:spPr>
        <p:txBody>
          <a:bodyPr wrap="none" rtlCol="0">
            <a:spAutoFit/>
          </a:bodyPr>
          <a:lstStyle/>
          <a:p>
            <a:r>
              <a:rPr lang="en-US" sz="3000" b="1" dirty="0">
                <a:solidFill>
                  <a:schemeClr val="bg1"/>
                </a:solidFill>
                <a:latin typeface="Arial" panose="020B0604020202020204" pitchFamily="34" charset="0"/>
                <a:cs typeface="Arial" panose="020B0604020202020204" pitchFamily="34" charset="0"/>
              </a:rPr>
              <a:t>SOUTH KOREA</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38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697425" y="1744167"/>
            <a:ext cx="10879810" cy="6401753"/>
          </a:xfrm>
          <a:prstGeom prst="rect">
            <a:avLst/>
          </a:prstGeom>
          <a:noFill/>
        </p:spPr>
        <p:txBody>
          <a:bodyPr wrap="square">
            <a:spAutoFit/>
          </a:bodyPr>
          <a:lstStyle/>
          <a:p>
            <a:pPr algn="just"/>
            <a:endParaRPr lang="en-SG" sz="1800" dirty="0">
              <a:effectLst/>
              <a:latin typeface="Times New Roman" panose="02020603050405020304" pitchFamily="18" charset="0"/>
              <a:ea typeface="Times New Roman" panose="02020603050405020304" pitchFamily="18" charset="0"/>
            </a:endParaRPr>
          </a:p>
          <a:p>
            <a:pPr marL="342900" indent="-342900" algn="just">
              <a:buFont typeface="Wingdings" pitchFamily="2" charset="2"/>
              <a:buChar char="Ø"/>
            </a:pPr>
            <a:endParaRPr lang="en-SG" sz="2200" b="1" dirty="0">
              <a:solidFill>
                <a:schemeClr val="bg1"/>
              </a:solidFill>
              <a:latin typeface="Arial" panose="020B0604020202020204" pitchFamily="34" charset="0"/>
              <a:cs typeface="Arial" panose="020B0604020202020204" pitchFamily="34" charset="0"/>
            </a:endParaRPr>
          </a:p>
          <a:p>
            <a:pPr marL="357188" indent="-342900" algn="just">
              <a:buFont typeface="Wingdings" pitchFamily="2" charset="2"/>
              <a:buChar char="§"/>
            </a:pPr>
            <a:r>
              <a:rPr lang="en-GB" sz="2200" dirty="0">
                <a:solidFill>
                  <a:schemeClr val="bg1"/>
                </a:solidFill>
                <a:latin typeface="Arial" panose="020B0604020202020204" pitchFamily="34" charset="0"/>
                <a:cs typeface="Arial" panose="020B0604020202020204" pitchFamily="34" charset="0"/>
              </a:rPr>
              <a:t>In the 1990s, both the Latham and Egan reports were critical of the traditionally adversarial nature of the contractual relationships on construction projects and advocated the idea of collaboration. </a:t>
            </a:r>
          </a:p>
          <a:p>
            <a:pPr marL="357188" indent="-342900" algn="just">
              <a:buFont typeface="Wingdings" pitchFamily="2" charset="2"/>
              <a:buChar char="§"/>
            </a:pPr>
            <a:endParaRPr lang="en-GB" sz="2200" dirty="0">
              <a:solidFill>
                <a:schemeClr val="bg1"/>
              </a:solidFill>
              <a:latin typeface="Arial" panose="020B0604020202020204" pitchFamily="34" charset="0"/>
              <a:cs typeface="Arial" panose="020B0604020202020204" pitchFamily="34" charset="0"/>
            </a:endParaRPr>
          </a:p>
          <a:p>
            <a:pPr marL="357188" indent="-342900" algn="just">
              <a:buFont typeface="Wingdings" pitchFamily="2" charset="2"/>
              <a:buChar char="§"/>
            </a:pPr>
            <a:r>
              <a:rPr lang="en-GB" sz="2200" dirty="0">
                <a:solidFill>
                  <a:schemeClr val="bg1"/>
                </a:solidFill>
                <a:latin typeface="Arial" panose="020B0604020202020204" pitchFamily="34" charset="0"/>
                <a:cs typeface="Arial" panose="020B0604020202020204" pitchFamily="34" charset="0"/>
              </a:rPr>
              <a:t>Over the years, collaborative working arrangements through alliance contracting, or partnering, have been developed to improve performance of the project and to effectively manage risks. </a:t>
            </a:r>
          </a:p>
          <a:p>
            <a:pPr marL="14288" algn="just"/>
            <a:endParaRPr lang="en-GB" sz="2200" dirty="0">
              <a:solidFill>
                <a:schemeClr val="bg1"/>
              </a:solidFill>
              <a:latin typeface="Arial" panose="020B0604020202020204" pitchFamily="34" charset="0"/>
              <a:cs typeface="Arial" panose="020B0604020202020204" pitchFamily="34" charset="0"/>
            </a:endParaRPr>
          </a:p>
          <a:p>
            <a:pPr marL="357188" indent="-342900" algn="just">
              <a:buFont typeface="Wingdings" pitchFamily="2" charset="2"/>
              <a:buChar char="§"/>
            </a:pPr>
            <a:r>
              <a:rPr lang="en-GB" sz="2200" dirty="0">
                <a:solidFill>
                  <a:schemeClr val="bg1"/>
                </a:solidFill>
                <a:latin typeface="Arial" panose="020B0604020202020204" pitchFamily="34" charset="0"/>
                <a:cs typeface="Arial" panose="020B0604020202020204" pitchFamily="34" charset="0"/>
              </a:rPr>
              <a:t>A cooperative approach has been adopted on projects such as Heathrow Terminal 5 and the London Olympic Park.</a:t>
            </a:r>
          </a:p>
          <a:p>
            <a:pPr marL="14288" algn="just"/>
            <a:endParaRPr lang="en-GB" sz="2200" dirty="0">
              <a:solidFill>
                <a:schemeClr val="bg1"/>
              </a:solidFill>
              <a:latin typeface="Arial" panose="020B0604020202020204" pitchFamily="34" charset="0"/>
              <a:cs typeface="Arial" panose="020B0604020202020204" pitchFamily="34" charset="0"/>
            </a:endParaRPr>
          </a:p>
          <a:p>
            <a:pPr marL="357188" indent="-342900" algn="just">
              <a:buFont typeface="Wingdings" pitchFamily="2" charset="2"/>
              <a:buChar char="§"/>
            </a:pPr>
            <a:r>
              <a:rPr lang="en-GB" sz="2200" dirty="0">
                <a:solidFill>
                  <a:schemeClr val="bg1"/>
                </a:solidFill>
                <a:latin typeface="Arial" panose="020B0604020202020204" pitchFamily="34" charset="0"/>
                <a:cs typeface="Arial" panose="020B0604020202020204" pitchFamily="34" charset="0"/>
              </a:rPr>
              <a:t>Thirty years on, the question arises: Does collaboration work?</a:t>
            </a:r>
          </a:p>
          <a:p>
            <a:pPr marL="357188" indent="-342900" algn="just">
              <a:buFont typeface="Wingdings" pitchFamily="2" charset="2"/>
              <a:buChar char="§"/>
            </a:pPr>
            <a:endParaRPr lang="en-SG" sz="2200" dirty="0">
              <a:solidFill>
                <a:schemeClr val="bg1"/>
              </a:solidFill>
              <a:effectLst/>
              <a:latin typeface="Arial" panose="020B0604020202020204" pitchFamily="34" charset="0"/>
              <a:ea typeface="Malgun Gothic" panose="020B0503020000020004" pitchFamily="34" charset="-127"/>
              <a:cs typeface="Arial" panose="020B0604020202020204" pitchFamily="34" charset="0"/>
            </a:endParaRPr>
          </a:p>
          <a:p>
            <a:pPr marL="14288" algn="just"/>
            <a:endParaRPr lang="en-SG" sz="2200" b="0" i="0" u="none" strike="noStrike" dirty="0">
              <a:solidFill>
                <a:schemeClr val="bg1"/>
              </a:solidFill>
              <a:effectLst/>
              <a:latin typeface="Arial" panose="020B0604020202020204" pitchFamily="34" charset="0"/>
            </a:endParaRPr>
          </a:p>
          <a:p>
            <a:pPr marL="534988" indent="-520700" algn="just">
              <a:buFont typeface="Wingdings" pitchFamily="2" charset="2"/>
              <a:buChar char="Ø"/>
            </a:pPr>
            <a:endParaRPr lang="en-SG" sz="2200" b="0" i="0" u="none" strike="noStrike" dirty="0">
              <a:solidFill>
                <a:schemeClr val="bg1"/>
              </a:solidFill>
              <a:effectLst/>
              <a:latin typeface="Arial" panose="020B0604020202020204" pitchFamily="34" charset="0"/>
            </a:endParaRPr>
          </a:p>
          <a:p>
            <a:pPr marL="534988" indent="-520700" algn="just">
              <a:buFont typeface="Wingdings" pitchFamily="2" charset="2"/>
              <a:buChar char="Ø"/>
            </a:pPr>
            <a:endParaRPr lang="en-SG" sz="2200" b="0" i="0" u="none" strike="noStrike" dirty="0">
              <a:solidFill>
                <a:schemeClr val="bg1"/>
              </a:solidFill>
              <a:effectLst/>
              <a:latin typeface="Calibri" panose="020F0502020204030204" pitchFamily="34" charset="0"/>
            </a:endParaRPr>
          </a:p>
          <a:p>
            <a:pPr algn="just"/>
            <a:endParaRPr lang="en-SG" dirty="0">
              <a:solidFill>
                <a:srgbClr val="000000"/>
              </a:solidFill>
              <a:latin typeface="Arial" panose="020B0604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5FD1699A-24B8-62C2-F2C5-6BFDB3F25EB5}"/>
              </a:ext>
            </a:extLst>
          </p:cNvPr>
          <p:cNvSpPr txBox="1"/>
          <p:nvPr/>
        </p:nvSpPr>
        <p:spPr>
          <a:xfrm>
            <a:off x="2435477" y="1416019"/>
            <a:ext cx="3583032" cy="553998"/>
          </a:xfrm>
          <a:prstGeom prst="rect">
            <a:avLst/>
          </a:prstGeom>
          <a:noFill/>
        </p:spPr>
        <p:txBody>
          <a:bodyPr wrap="none" rtlCol="0">
            <a:spAutoFit/>
          </a:bodyPr>
          <a:lstStyle/>
          <a:p>
            <a:r>
              <a:rPr lang="en-US" sz="3000" b="1" dirty="0">
                <a:solidFill>
                  <a:schemeClr val="bg1"/>
                </a:solidFill>
                <a:latin typeface="Arial" panose="020B0604020202020204" pitchFamily="34" charset="0"/>
                <a:cs typeface="Arial" panose="020B0604020202020204" pitchFamily="34" charset="0"/>
              </a:rPr>
              <a:t>UNITED KINGDOM</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6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697425" y="1744167"/>
            <a:ext cx="10879810" cy="4770537"/>
          </a:xfrm>
          <a:prstGeom prst="rect">
            <a:avLst/>
          </a:prstGeom>
          <a:noFill/>
        </p:spPr>
        <p:txBody>
          <a:bodyPr wrap="square">
            <a:spAutoFit/>
          </a:bodyPr>
          <a:lstStyle/>
          <a:p>
            <a:pPr algn="just"/>
            <a:endParaRPr lang="en-SG" sz="1800" dirty="0">
              <a:effectLst/>
              <a:latin typeface="Times New Roman" panose="02020603050405020304" pitchFamily="18" charset="0"/>
              <a:ea typeface="Times New Roman" panose="02020603050405020304" pitchFamily="18" charset="0"/>
            </a:endParaRPr>
          </a:p>
          <a:p>
            <a:pPr marL="342900" indent="-342900" algn="just">
              <a:buFont typeface="Wingdings" pitchFamily="2" charset="2"/>
              <a:buChar char="Ø"/>
            </a:pPr>
            <a:endParaRPr lang="en-SG" sz="2200" b="1" dirty="0">
              <a:solidFill>
                <a:schemeClr val="bg1"/>
              </a:solidFill>
              <a:latin typeface="Arial" panose="020B0604020202020204" pitchFamily="34" charset="0"/>
              <a:cs typeface="Arial" panose="020B0604020202020204" pitchFamily="34" charset="0"/>
            </a:endParaRPr>
          </a:p>
          <a:p>
            <a:pPr marL="357188" indent="-342900" algn="just">
              <a:buFont typeface="Wingdings" pitchFamily="2" charset="2"/>
              <a:buChar char="§"/>
            </a:pPr>
            <a:r>
              <a:rPr lang="en-GB"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the UK, collaborative contracting has been adopted in various Standard Form Contracts focusing on supply chain collaboration and proactive risk management </a:t>
            </a:r>
            <a:r>
              <a:rPr lang="pt-BR" sz="2200" dirty="0">
                <a:solidFill>
                  <a:schemeClr val="bg1"/>
                </a:solidFill>
                <a:effectLst/>
                <a:latin typeface="Arial" panose="020B0604020202020204" pitchFamily="34" charset="0"/>
                <a:ea typeface="Malgun Gothic" panose="020B0503020000020004" pitchFamily="34" charset="-127"/>
                <a:cs typeface="Arial" panose="020B0604020202020204" pitchFamily="34" charset="0"/>
              </a:rPr>
              <a:t>The parties can use a partnering agreement for a specific project or a long-term framework agreement. Alternatively, collaborative working arrangements can be made with additional clauses with a partnering ethos into standard form contracts</a:t>
            </a:r>
          </a:p>
          <a:p>
            <a:pPr marL="14288" algn="just"/>
            <a:endParaRPr lang="en-SG" sz="2200" b="0" i="0" u="none" strike="noStrike" dirty="0">
              <a:solidFill>
                <a:schemeClr val="bg1"/>
              </a:solidFill>
              <a:effectLst/>
              <a:latin typeface="Calibri" panose="020F0502020204030204" pitchFamily="34" charset="0"/>
            </a:endParaRPr>
          </a:p>
          <a:p>
            <a:pPr marL="357188" indent="-342900" algn="just">
              <a:buFont typeface="Wingdings" pitchFamily="2" charset="2"/>
              <a:buChar char="§"/>
            </a:pPr>
            <a:r>
              <a:rPr lang="en-GB" sz="2200" dirty="0">
                <a:solidFill>
                  <a:schemeClr val="bg1"/>
                </a:solidFill>
                <a:latin typeface="Arial" panose="020B0604020202020204" pitchFamily="34" charset="0"/>
                <a:cs typeface="Arial" panose="020B0604020202020204" pitchFamily="34" charset="0"/>
              </a:rPr>
              <a:t>The four common features of collaborative contracts used in the UK are: </a:t>
            </a:r>
          </a:p>
          <a:p>
            <a:pPr marL="357188" indent="-342900" algn="just">
              <a:buFont typeface="Wingdings" pitchFamily="2" charset="2"/>
              <a:buChar char="§"/>
            </a:pPr>
            <a:endParaRPr lang="en-GB" sz="2200" dirty="0">
              <a:solidFill>
                <a:schemeClr val="bg1"/>
              </a:solidFill>
              <a:latin typeface="Arial" panose="020B0604020202020204" pitchFamily="34" charset="0"/>
              <a:cs typeface="Arial" panose="020B0604020202020204" pitchFamily="34" charset="0"/>
            </a:endParaRPr>
          </a:p>
          <a:p>
            <a:pPr marL="901700" indent="-549275" algn="just">
              <a:buFont typeface="+mj-lt"/>
              <a:buAutoNum type="arabicParenR"/>
            </a:pPr>
            <a:r>
              <a:rPr lang="en-GB" sz="2200" dirty="0">
                <a:solidFill>
                  <a:schemeClr val="bg1"/>
                </a:solidFill>
                <a:latin typeface="Arial" panose="020B0604020202020204" pitchFamily="34" charset="0"/>
                <a:cs typeface="Arial" panose="020B0604020202020204" pitchFamily="34" charset="0"/>
              </a:rPr>
              <a:t>Express and/or implied duties of good faith</a:t>
            </a:r>
          </a:p>
          <a:p>
            <a:pPr marL="901700" indent="-549275" algn="just">
              <a:buFont typeface="+mj-lt"/>
              <a:buAutoNum type="arabicParenR"/>
            </a:pPr>
            <a:r>
              <a:rPr lang="en-GB" sz="2200" dirty="0">
                <a:solidFill>
                  <a:schemeClr val="bg1"/>
                </a:solidFill>
                <a:latin typeface="Arial" panose="020B0604020202020204" pitchFamily="34" charset="0"/>
                <a:cs typeface="Arial" panose="020B0604020202020204" pitchFamily="34" charset="0"/>
              </a:rPr>
              <a:t>Early Contractor Involvement (“ECI”).</a:t>
            </a:r>
          </a:p>
          <a:p>
            <a:pPr marL="901700" indent="-549275" algn="just">
              <a:buFont typeface="+mj-lt"/>
              <a:buAutoNum type="arabicParenR"/>
            </a:pPr>
            <a:r>
              <a:rPr lang="en-GB" sz="2200" dirty="0">
                <a:solidFill>
                  <a:schemeClr val="bg1"/>
                </a:solidFill>
                <a:latin typeface="Arial" panose="020B0604020202020204" pitchFamily="34" charset="0"/>
                <a:cs typeface="Arial" panose="020B0604020202020204" pitchFamily="34" charset="0"/>
              </a:rPr>
              <a:t>Express contractual terms requiring party cooperation</a:t>
            </a:r>
          </a:p>
          <a:p>
            <a:pPr marL="901700" indent="-549275" algn="just">
              <a:buFont typeface="+mj-lt"/>
              <a:buAutoNum type="arabicParenR"/>
            </a:pPr>
            <a:r>
              <a:rPr lang="en-GB" sz="2200" dirty="0">
                <a:solidFill>
                  <a:schemeClr val="bg1"/>
                </a:solidFill>
                <a:latin typeface="Arial" panose="020B0604020202020204" pitchFamily="34" charset="0"/>
                <a:cs typeface="Arial" panose="020B0604020202020204" pitchFamily="34" charset="0"/>
              </a:rPr>
              <a:t>Use of ADR such as mediation and dispute boards</a:t>
            </a:r>
            <a:endParaRPr lang="en-SG" sz="22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FD1699A-24B8-62C2-F2C5-6BFDB3F25EB5}"/>
              </a:ext>
            </a:extLst>
          </p:cNvPr>
          <p:cNvSpPr txBox="1"/>
          <p:nvPr/>
        </p:nvSpPr>
        <p:spPr>
          <a:xfrm>
            <a:off x="2176185" y="1364869"/>
            <a:ext cx="3583032" cy="553998"/>
          </a:xfrm>
          <a:prstGeom prst="rect">
            <a:avLst/>
          </a:prstGeom>
          <a:noFill/>
        </p:spPr>
        <p:txBody>
          <a:bodyPr wrap="none" rtlCol="0">
            <a:spAutoFit/>
          </a:bodyPr>
          <a:lstStyle/>
          <a:p>
            <a:r>
              <a:rPr lang="en-US" sz="3000" b="1" dirty="0">
                <a:solidFill>
                  <a:schemeClr val="bg1"/>
                </a:solidFill>
                <a:latin typeface="Arial" panose="020B0604020202020204" pitchFamily="34" charset="0"/>
                <a:cs typeface="Arial" panose="020B0604020202020204" pitchFamily="34" charset="0"/>
              </a:rPr>
              <a:t>UNITED KINGDOM</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97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697425" y="1744167"/>
            <a:ext cx="10879810" cy="4124206"/>
          </a:xfrm>
          <a:prstGeom prst="rect">
            <a:avLst/>
          </a:prstGeom>
          <a:noFill/>
        </p:spPr>
        <p:txBody>
          <a:bodyPr wrap="square">
            <a:spAutoFit/>
          </a:bodyPr>
          <a:lstStyle/>
          <a:p>
            <a:pPr algn="just"/>
            <a:endParaRPr lang="en-SG" sz="1800" dirty="0">
              <a:effectLst/>
              <a:latin typeface="Times New Roman" panose="02020603050405020304" pitchFamily="18" charset="0"/>
              <a:ea typeface="Times New Roman" panose="02020603050405020304" pitchFamily="18" charset="0"/>
            </a:endParaRPr>
          </a:p>
          <a:p>
            <a:pPr marL="14288" algn="ctr"/>
            <a:endParaRPr lang="en-SG" sz="3200" b="0" i="0" u="none" strike="noStrike" dirty="0">
              <a:solidFill>
                <a:schemeClr val="bg1"/>
              </a:solidFill>
              <a:effectLst/>
              <a:latin typeface="Arial" panose="020B0604020202020204" pitchFamily="34" charset="0"/>
            </a:endParaRPr>
          </a:p>
          <a:p>
            <a:pPr marL="14288" algn="ctr"/>
            <a:r>
              <a:rPr lang="en-SG" sz="3200" b="0" i="0" u="none" strike="noStrike" dirty="0">
                <a:solidFill>
                  <a:schemeClr val="bg1"/>
                </a:solidFill>
                <a:effectLst/>
                <a:latin typeface="Arial" panose="020B0604020202020204" pitchFamily="34" charset="0"/>
              </a:rPr>
              <a:t> </a:t>
            </a:r>
          </a:p>
          <a:p>
            <a:pPr marL="14288" algn="ctr"/>
            <a:r>
              <a:rPr lang="en-SG" sz="3200" b="1" i="0" u="none" strike="noStrike" dirty="0">
                <a:solidFill>
                  <a:schemeClr val="bg1"/>
                </a:solidFill>
                <a:effectLst/>
                <a:latin typeface="Arial" panose="020B0604020202020204" pitchFamily="34" charset="0"/>
              </a:rPr>
              <a:t>2. ESG IN </a:t>
            </a:r>
            <a:r>
              <a:rPr lang="en-SG" sz="3200" b="1" dirty="0">
                <a:solidFill>
                  <a:schemeClr val="bg1"/>
                </a:solidFill>
                <a:latin typeface="Arial" panose="020B0604020202020204" pitchFamily="34" charset="0"/>
              </a:rPr>
              <a:t>SOUTH KOREA &amp; THE UK</a:t>
            </a:r>
            <a:endParaRPr lang="en-SG" sz="3200" b="1" i="0" u="none" strike="noStrike" dirty="0">
              <a:solidFill>
                <a:schemeClr val="bg1"/>
              </a:solidFill>
              <a:effectLst/>
              <a:latin typeface="Arial" panose="020B0604020202020204" pitchFamily="34" charset="0"/>
            </a:endParaRPr>
          </a:p>
          <a:p>
            <a:pPr marL="534988" indent="-520700" algn="just">
              <a:buFont typeface="Wingdings" pitchFamily="2" charset="2"/>
              <a:buChar char="Ø"/>
            </a:pPr>
            <a:endParaRPr lang="en-SG" sz="3200" b="0" i="0" u="none" strike="noStrike" dirty="0">
              <a:solidFill>
                <a:schemeClr val="bg1"/>
              </a:solidFill>
              <a:effectLst/>
              <a:latin typeface="Arial" panose="020B0604020202020204" pitchFamily="34" charset="0"/>
            </a:endParaRPr>
          </a:p>
          <a:p>
            <a:pPr marL="534988" indent="-520700" algn="just">
              <a:buFont typeface="Wingdings" pitchFamily="2" charset="2"/>
              <a:buChar char="Ø"/>
            </a:pPr>
            <a:endParaRPr lang="en-SG" sz="2200" b="0" i="0" u="none" strike="noStrike" dirty="0">
              <a:solidFill>
                <a:schemeClr val="bg1"/>
              </a:solidFill>
              <a:effectLst/>
              <a:latin typeface="Calibri" panose="020F0502020204030204" pitchFamily="34" charset="0"/>
            </a:endParaRPr>
          </a:p>
          <a:p>
            <a:pPr marL="14288" algn="ctr"/>
            <a:endParaRPr lang="en-SG" sz="3200" b="0" i="0" u="none" strike="noStrike" dirty="0">
              <a:solidFill>
                <a:schemeClr val="bg1"/>
              </a:solidFill>
              <a:effectLst/>
              <a:latin typeface="Arial" panose="020B0604020202020204" pitchFamily="34" charset="0"/>
            </a:endParaRPr>
          </a:p>
          <a:p>
            <a:pPr marL="534988" indent="-520700" algn="just">
              <a:buFont typeface="Wingdings" pitchFamily="2" charset="2"/>
              <a:buChar char="Ø"/>
            </a:pPr>
            <a:endParaRPr lang="en-SG" sz="2200" b="0" i="0" u="none" strike="noStrike" dirty="0">
              <a:solidFill>
                <a:schemeClr val="bg1"/>
              </a:solidFill>
              <a:effectLst/>
              <a:latin typeface="Arial" panose="020B0604020202020204" pitchFamily="34" charset="0"/>
            </a:endParaRPr>
          </a:p>
          <a:p>
            <a:pPr marL="534988" indent="-520700" algn="just">
              <a:buFont typeface="Wingdings" pitchFamily="2" charset="2"/>
              <a:buChar char="Ø"/>
            </a:pPr>
            <a:endParaRPr lang="en-SG" sz="2200" b="0" i="0" u="none" strike="noStrike" dirty="0">
              <a:solidFill>
                <a:schemeClr val="bg1"/>
              </a:solidFill>
              <a:effectLst/>
              <a:latin typeface="Calibri" panose="020F0502020204030204" pitchFamily="34" charset="0"/>
            </a:endParaRPr>
          </a:p>
          <a:p>
            <a:pPr algn="just"/>
            <a:endParaRPr lang="en-SG" dirty="0">
              <a:solidFill>
                <a:srgbClr val="0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8385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535981" y="1749299"/>
            <a:ext cx="11198412" cy="5170646"/>
          </a:xfrm>
          <a:prstGeom prst="rect">
            <a:avLst/>
          </a:prstGeom>
          <a:noFill/>
        </p:spPr>
        <p:txBody>
          <a:bodyPr wrap="square">
            <a:spAutoFit/>
          </a:bodyPr>
          <a:lstStyle/>
          <a:p>
            <a:pPr marL="342900" indent="-342900" algn="just">
              <a:buFont typeface="Wingdings" pitchFamily="2" charset="2"/>
              <a:buChar char="Ø"/>
            </a:pPr>
            <a:endParaRPr lang="en-SG" sz="2200" b="1" dirty="0">
              <a:solidFill>
                <a:schemeClr val="bg1"/>
              </a:solidFill>
              <a:latin typeface="Arial" panose="020B0604020202020204" pitchFamily="34" charset="0"/>
            </a:endParaRPr>
          </a:p>
          <a:p>
            <a:pPr marL="357188" indent="-342900" algn="just">
              <a:buFont typeface="Wingdings" pitchFamily="2" charset="2"/>
              <a:buChar char="ü"/>
            </a:pPr>
            <a:r>
              <a:rPr lang="en-GB"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ESG issues are on the emerging agenda of the government, large corporations, small and medium-sized enterprises (SMEs) and public institutions in South Korea, more than a reputational issue, posing both risks and opportunities not only for investors but also for various economic players and throughout various regulatory systems</a:t>
            </a:r>
            <a:r>
              <a:rPr lang="en-SG" sz="2200" dirty="0">
                <a:solidFill>
                  <a:schemeClr val="bg1"/>
                </a:solidFill>
                <a:effectLst/>
                <a:latin typeface="Arial" panose="020B0604020202020204" pitchFamily="34" charset="0"/>
                <a:cs typeface="Arial" panose="020B0604020202020204" pitchFamily="34" charset="0"/>
              </a:rPr>
              <a:t> </a:t>
            </a:r>
          </a:p>
          <a:p>
            <a:pPr marL="357188" indent="-342900" algn="just">
              <a:buFont typeface="Wingdings" pitchFamily="2" charset="2"/>
              <a:buChar char="ü"/>
            </a:pPr>
            <a:endParaRPr lang="en-SG" sz="2200" b="0" i="0" u="none" strike="noStrike" dirty="0">
              <a:solidFill>
                <a:schemeClr val="bg1"/>
              </a:solidFill>
              <a:latin typeface="Arial" panose="020B0604020202020204" pitchFamily="34" charset="0"/>
              <a:cs typeface="Arial" panose="020B0604020202020204" pitchFamily="34" charset="0"/>
            </a:endParaRPr>
          </a:p>
          <a:p>
            <a:pPr marL="357188" indent="-342900" algn="just">
              <a:buFont typeface="Wingdings" pitchFamily="2" charset="2"/>
              <a:buChar char="ü"/>
            </a:pPr>
            <a:r>
              <a:rPr lang="en-GB"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July 2020, the government enacted </a:t>
            </a:r>
            <a:r>
              <a:rPr lang="en-GB" sz="2200" b="1"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the Korean “New Deal” </a:t>
            </a:r>
            <a:r>
              <a:rPr lang="en-GB"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which plans to invest 160 trillion KRW (that is 114 billion USD) based on two main policies – the Digital New Deal and Green New Deal - to promote an inclusive and fair lower-carbon economy</a:t>
            </a:r>
            <a:r>
              <a:rPr lang="en-SG" sz="2200" dirty="0">
                <a:solidFill>
                  <a:schemeClr val="bg1"/>
                </a:solidFill>
                <a:effectLst/>
                <a:latin typeface="Arial" panose="020B0604020202020204" pitchFamily="34" charset="0"/>
                <a:cs typeface="Arial" panose="020B0604020202020204" pitchFamily="34" charset="0"/>
              </a:rPr>
              <a:t> </a:t>
            </a:r>
          </a:p>
          <a:p>
            <a:pPr marL="342900" indent="-342900" algn="just">
              <a:buFont typeface="Wingdings" pitchFamily="2" charset="2"/>
              <a:buChar char="Ø"/>
            </a:pPr>
            <a:endParaRPr lang="en-SG" sz="2200" dirty="0">
              <a:solidFill>
                <a:schemeClr val="bg1"/>
              </a:solidFill>
              <a:latin typeface="Arial" panose="020B0604020202020204" pitchFamily="34" charset="0"/>
              <a:cs typeface="Arial" panose="020B0604020202020204" pitchFamily="34" charset="0"/>
            </a:endParaRPr>
          </a:p>
          <a:p>
            <a:pPr marL="357188" indent="-342900" algn="just">
              <a:buFont typeface="Wingdings" pitchFamily="2" charset="2"/>
              <a:buChar char="ü"/>
            </a:pPr>
            <a:r>
              <a:rPr lang="en-MY" sz="2200" dirty="0">
                <a:solidFill>
                  <a:schemeClr val="bg1"/>
                </a:solidFill>
                <a:latin typeface="Arial" panose="020B0604020202020204" pitchFamily="34" charset="0"/>
                <a:cs typeface="Arial" panose="020B0604020202020204" pitchFamily="34" charset="0"/>
              </a:rPr>
              <a:t>In  response to the industry’s concerns relating to lack of standardisation of ESG evaluation, the Ministry of Trade, Industry and Energy (MOTIE) released the </a:t>
            </a:r>
            <a:r>
              <a:rPr lang="en-GB" sz="2200" dirty="0">
                <a:solidFill>
                  <a:schemeClr val="bg1"/>
                </a:solidFill>
                <a:latin typeface="Arial" panose="020B0604020202020204" pitchFamily="34" charset="0"/>
                <a:cs typeface="Arial" panose="020B0604020202020204" pitchFamily="34" charset="0"/>
              </a:rPr>
              <a:t>“K-ESG Guideline” to streamline ESG disclosures and strengthen ESG-related infrastructure in 2021</a:t>
            </a:r>
            <a:r>
              <a:rPr lang="en-SG" sz="2200" dirty="0">
                <a:solidFill>
                  <a:schemeClr val="bg1"/>
                </a:solidFill>
                <a:latin typeface="Arial" panose="020B0604020202020204" pitchFamily="34" charset="0"/>
                <a:cs typeface="Arial" panose="020B0604020202020204" pitchFamily="34" charset="0"/>
              </a:rPr>
              <a:t> </a:t>
            </a:r>
          </a:p>
          <a:p>
            <a:pPr marL="357188" indent="-342900" algn="just">
              <a:buFont typeface="Wingdings" pitchFamily="2" charset="2"/>
              <a:buChar char="ü"/>
            </a:pPr>
            <a:endParaRPr lang="en-SG" sz="2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B21E663B-53A2-CCC6-01A4-1FA79E6E086A}"/>
              </a:ext>
            </a:extLst>
          </p:cNvPr>
          <p:cNvSpPr txBox="1"/>
          <p:nvPr/>
        </p:nvSpPr>
        <p:spPr>
          <a:xfrm>
            <a:off x="2435477" y="1416019"/>
            <a:ext cx="3026791" cy="553998"/>
          </a:xfrm>
          <a:prstGeom prst="rect">
            <a:avLst/>
          </a:prstGeom>
          <a:noFill/>
        </p:spPr>
        <p:txBody>
          <a:bodyPr wrap="none" rtlCol="0">
            <a:spAutoFit/>
          </a:bodyPr>
          <a:lstStyle/>
          <a:p>
            <a:r>
              <a:rPr lang="en-US" sz="3000" b="1" dirty="0">
                <a:solidFill>
                  <a:schemeClr val="bg1"/>
                </a:solidFill>
                <a:latin typeface="Arial" panose="020B0604020202020204" pitchFamily="34" charset="0"/>
                <a:cs typeface="Arial" panose="020B0604020202020204" pitchFamily="34" charset="0"/>
              </a:rPr>
              <a:t>SOUTH KOREA</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60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841651"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22178" y="739682"/>
            <a:ext cx="5592663" cy="438430"/>
          </a:xfrm>
          <a:prstGeom prst="rect">
            <a:avLst/>
          </a:prstGeom>
        </p:spPr>
      </p:pic>
      <p:sp>
        <p:nvSpPr>
          <p:cNvPr id="7" name="TextBox 6">
            <a:extLst>
              <a:ext uri="{FF2B5EF4-FFF2-40B4-BE49-F238E27FC236}">
                <a16:creationId xmlns:a16="http://schemas.microsoft.com/office/drawing/2014/main" id="{12BF5C66-360B-A542-97D6-499F1CAF0B13}"/>
              </a:ext>
            </a:extLst>
          </p:cNvPr>
          <p:cNvSpPr txBox="1"/>
          <p:nvPr/>
        </p:nvSpPr>
        <p:spPr>
          <a:xfrm>
            <a:off x="444137" y="1665789"/>
            <a:ext cx="11456126" cy="5539978"/>
          </a:xfrm>
          <a:prstGeom prst="rect">
            <a:avLst/>
          </a:prstGeom>
          <a:noFill/>
        </p:spPr>
        <p:txBody>
          <a:bodyPr wrap="square">
            <a:spAutoFit/>
          </a:bodyPr>
          <a:lstStyle/>
          <a:p>
            <a:pPr algn="just"/>
            <a:endParaRPr lang="en-SG" sz="1800" dirty="0">
              <a:effectLst/>
              <a:latin typeface="Times New Roman" panose="02020603050405020304" pitchFamily="18" charset="0"/>
              <a:ea typeface="Times New Roman" panose="02020603050405020304" pitchFamily="18" charset="0"/>
            </a:endParaRPr>
          </a:p>
          <a:p>
            <a:pPr marL="357188" indent="-342900" algn="just">
              <a:buFont typeface="Wingdings" pitchFamily="2" charset="2"/>
              <a:buChar char="ü"/>
            </a:pPr>
            <a:endParaRPr lang="en-SG" sz="21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57188" indent="-342900" algn="just">
              <a:buFont typeface="Wingdings" pitchFamily="2" charset="2"/>
              <a:buChar char="ü"/>
            </a:pPr>
            <a:r>
              <a:rPr lang="en-GB"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Local laws and regulations developed to regulate ESG factors, - </a:t>
            </a:r>
          </a:p>
          <a:p>
            <a:pPr marL="357188" indent="-342900" algn="just">
              <a:buFont typeface="Wingdings" pitchFamily="2" charset="2"/>
              <a:buChar char="ü"/>
            </a:pPr>
            <a:endParaRPr lang="en-GB" sz="2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71513" indent="-298450" algn="just">
              <a:buFont typeface="Courier New" panose="02070309020205020404" pitchFamily="49" charset="0"/>
              <a:buChar char="o"/>
            </a:pPr>
            <a:r>
              <a:rPr lang="en-GB"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Since 2019, governance disclosure obligation has been enhanced; </a:t>
            </a:r>
          </a:p>
          <a:p>
            <a:pPr marL="671513" indent="-298450" algn="just">
              <a:buFont typeface="Courier New" panose="02070309020205020404" pitchFamily="49" charset="0"/>
              <a:buChar char="o"/>
            </a:pPr>
            <a:r>
              <a:rPr lang="en-GB"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2021, the Environmental Technology and Industry Support Act (ETISA) was amended to expand environmental disclosure obligations; </a:t>
            </a:r>
          </a:p>
          <a:p>
            <a:pPr marL="671513" indent="-298450" algn="just">
              <a:buFont typeface="Courier New" panose="02070309020205020404" pitchFamily="49" charset="0"/>
              <a:buChar char="o"/>
            </a:pPr>
            <a:r>
              <a:rPr lang="en-GB" sz="2100" dirty="0">
                <a:solidFill>
                  <a:schemeClr val="bg1"/>
                </a:solidFill>
                <a:latin typeface="Arial" panose="020B0604020202020204" pitchFamily="34" charset="0"/>
                <a:ea typeface="Calibri" panose="020F0502020204030204" pitchFamily="34" charset="0"/>
                <a:cs typeface="Arial" panose="020B0604020202020204" pitchFamily="34" charset="0"/>
              </a:rPr>
              <a:t>O</a:t>
            </a:r>
            <a:r>
              <a:rPr lang="en-GB"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n 25 March 2022, the Framework Act on Carbon Neutrality and Green Growth to Respond to Climate Change (FACNGG) came into effect</a:t>
            </a:r>
            <a:endParaRPr lang="en-SG" sz="2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73063" algn="just"/>
            <a:endParaRPr lang="en-SG" sz="2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57188" indent="-342900" algn="just">
              <a:buFont typeface="Wingdings" pitchFamily="2" charset="2"/>
              <a:buChar char="ü"/>
            </a:pPr>
            <a:r>
              <a:rPr lang="en-GB" sz="2100" dirty="0">
                <a:solidFill>
                  <a:schemeClr val="bg1"/>
                </a:solidFill>
                <a:latin typeface="Arial" panose="020B0604020202020204" pitchFamily="34" charset="0"/>
                <a:cs typeface="Arial" panose="020B0604020202020204" pitchFamily="34" charset="0"/>
              </a:rPr>
              <a:t>In 2023, ESG trends in Korea have continued to be dynamic. Key issues include mandatory ESG disclosure and ESG assessment improvements. </a:t>
            </a:r>
          </a:p>
          <a:p>
            <a:pPr marL="357188" indent="-342900" algn="just">
              <a:buFont typeface="Wingdings" pitchFamily="2" charset="2"/>
              <a:buChar char="ü"/>
            </a:pPr>
            <a:endParaRPr lang="en-GB" sz="2100" dirty="0">
              <a:solidFill>
                <a:schemeClr val="bg1"/>
              </a:solidFill>
              <a:latin typeface="Arial" panose="020B0604020202020204" pitchFamily="34" charset="0"/>
              <a:cs typeface="Arial" panose="020B0604020202020204" pitchFamily="34" charset="0"/>
            </a:endParaRPr>
          </a:p>
          <a:p>
            <a:pPr marL="357188" indent="-342900" algn="just">
              <a:buFont typeface="Wingdings" pitchFamily="2" charset="2"/>
              <a:buChar char="ü"/>
            </a:pPr>
            <a:r>
              <a:rPr lang="en-GB" sz="2100" dirty="0">
                <a:solidFill>
                  <a:schemeClr val="bg1"/>
                </a:solidFill>
                <a:latin typeface="Arial" panose="020B0604020202020204" pitchFamily="34" charset="0"/>
                <a:cs typeface="Arial" panose="020B0604020202020204" pitchFamily="34" charset="0"/>
              </a:rPr>
              <a:t>There remain challenges for Korean companies which include difficulties keeping up with changes in ESG regulations and improving their inhouse expertise.</a:t>
            </a:r>
          </a:p>
          <a:p>
            <a:pPr marL="357188" indent="-342900" algn="just">
              <a:buFont typeface="Wingdings" pitchFamily="2" charset="2"/>
              <a:buChar char="ü"/>
            </a:pPr>
            <a:endParaRPr lang="en-SG" sz="2100" dirty="0">
              <a:solidFill>
                <a:schemeClr val="bg1"/>
              </a:solidFill>
              <a:latin typeface="Arial" panose="020B0604020202020204" pitchFamily="34" charset="0"/>
              <a:cs typeface="Arial" panose="020B0604020202020204" pitchFamily="34" charset="0"/>
            </a:endParaRPr>
          </a:p>
          <a:p>
            <a:pPr marL="373063" algn="just"/>
            <a:endParaRPr lang="en-GB" sz="2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E3752B9-F42C-D271-54D4-B0678DF5E70A}"/>
              </a:ext>
            </a:extLst>
          </p:cNvPr>
          <p:cNvSpPr txBox="1"/>
          <p:nvPr/>
        </p:nvSpPr>
        <p:spPr>
          <a:xfrm>
            <a:off x="2435477" y="1416019"/>
            <a:ext cx="3026791" cy="553998"/>
          </a:xfrm>
          <a:prstGeom prst="rect">
            <a:avLst/>
          </a:prstGeom>
          <a:noFill/>
        </p:spPr>
        <p:txBody>
          <a:bodyPr wrap="none" rtlCol="0">
            <a:spAutoFit/>
          </a:bodyPr>
          <a:lstStyle/>
          <a:p>
            <a:r>
              <a:rPr lang="en-US" sz="3000" b="1" dirty="0">
                <a:solidFill>
                  <a:schemeClr val="bg1"/>
                </a:solidFill>
                <a:latin typeface="Arial" panose="020B0604020202020204" pitchFamily="34" charset="0"/>
                <a:cs typeface="Arial" panose="020B0604020202020204" pitchFamily="34" charset="0"/>
              </a:rPr>
              <a:t>SOUTH KOREA</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937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1181</Words>
  <Application>Microsoft Office PowerPoint</Application>
  <PresentationFormat>Widescreen</PresentationFormat>
  <Paragraphs>137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Serkan Kutluk</dc:creator>
  <cp:lastModifiedBy>Sue Kim</cp:lastModifiedBy>
  <cp:revision>15</cp:revision>
  <dcterms:created xsi:type="dcterms:W3CDTF">2023-08-28T12:48:48Z</dcterms:created>
  <dcterms:modified xsi:type="dcterms:W3CDTF">2023-10-19T15:52:29Z</dcterms:modified>
</cp:coreProperties>
</file>