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56" r:id="rId3"/>
    <p:sldId id="263" r:id="rId4"/>
    <p:sldId id="953" r:id="rId5"/>
    <p:sldId id="950" r:id="rId6"/>
    <p:sldId id="935" r:id="rId7"/>
    <p:sldId id="940" r:id="rId8"/>
    <p:sldId id="947" r:id="rId9"/>
    <p:sldId id="948" r:id="rId10"/>
    <p:sldId id="949" r:id="rId11"/>
    <p:sldId id="270" r:id="rId12"/>
    <p:sldId id="273" r:id="rId13"/>
    <p:sldId id="269" r:id="rId14"/>
    <p:sldId id="951" r:id="rId15"/>
    <p:sldId id="952" r:id="rId16"/>
    <p:sldId id="266" r:id="rId17"/>
    <p:sldId id="267" r:id="rId18"/>
    <p:sldId id="268" r:id="rId19"/>
    <p:sldId id="944" r:id="rId20"/>
    <p:sldId id="276" r:id="rId21"/>
    <p:sldId id="272" r:id="rId22"/>
    <p:sldId id="945" r:id="rId23"/>
    <p:sldId id="946" r:id="rId24"/>
    <p:sldId id="262" r:id="rId2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3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dgm:fillClrLst>
    <dgm:linClrLst meth="repeat">
      <a:schemeClr val="lt1">
        <a:alpha val="0"/>
      </a:schemeClr>
    </dgm:linClrLst>
    <dgm:effectClrLst/>
    <dgm:txLinClrLst/>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E53BC-29BC-4827-A0C1-68B3E93541FA}" type="doc">
      <dgm:prSet loTypeId="urn:microsoft.com/office/officeart/2018/2/layout/IconCircleList" loCatId="icon" qsTypeId="urn:microsoft.com/office/officeart/2005/8/quickstyle/simple1" qsCatId="simple" csTypeId="urn:microsoft.com/office/officeart/2018/5/colors/Iconchunking_neutralicon_accent4_2" csCatId="accent4" phldr="1"/>
      <dgm:spPr/>
      <dgm:t>
        <a:bodyPr/>
        <a:lstStyle/>
        <a:p>
          <a:endParaRPr lang="en-US"/>
        </a:p>
      </dgm:t>
    </dgm:pt>
    <dgm:pt modelId="{3BB7CB26-F8F5-41CA-9AC3-91961084774B}">
      <dgm:prSet/>
      <dgm:spPr/>
      <dgm:t>
        <a:bodyPr/>
        <a:lstStyle/>
        <a:p>
          <a:pPr>
            <a:lnSpc>
              <a:spcPct val="100000"/>
            </a:lnSpc>
          </a:pPr>
          <a:r>
            <a:rPr lang="en-AU"/>
            <a:t>Connection risk and system strength</a:t>
          </a:r>
          <a:endParaRPr lang="en-US"/>
        </a:p>
      </dgm:t>
    </dgm:pt>
    <dgm:pt modelId="{F456F09E-F99A-4C21-8136-CF0A2C331081}" type="parTrans" cxnId="{48C06541-121D-4275-8332-8E1BB44F9991}">
      <dgm:prSet/>
      <dgm:spPr/>
      <dgm:t>
        <a:bodyPr/>
        <a:lstStyle/>
        <a:p>
          <a:endParaRPr lang="en-US"/>
        </a:p>
      </dgm:t>
    </dgm:pt>
    <dgm:pt modelId="{D4511B0F-E22D-488B-AEF2-5A7746D6A6A9}" type="sibTrans" cxnId="{48C06541-121D-4275-8332-8E1BB44F9991}">
      <dgm:prSet/>
      <dgm:spPr/>
      <dgm:t>
        <a:bodyPr/>
        <a:lstStyle/>
        <a:p>
          <a:pPr>
            <a:lnSpc>
              <a:spcPct val="100000"/>
            </a:lnSpc>
          </a:pPr>
          <a:endParaRPr lang="en-US"/>
        </a:p>
      </dgm:t>
    </dgm:pt>
    <dgm:pt modelId="{A2415312-55DC-432F-9B61-A82328E95106}">
      <dgm:prSet/>
      <dgm:spPr/>
      <dgm:t>
        <a:bodyPr/>
        <a:lstStyle/>
        <a:p>
          <a:pPr>
            <a:lnSpc>
              <a:spcPct val="100000"/>
            </a:lnSpc>
          </a:pPr>
          <a:r>
            <a:rPr lang="en-AU"/>
            <a:t>Ongoing GPS and system strength requirements</a:t>
          </a:r>
          <a:endParaRPr lang="en-US"/>
        </a:p>
      </dgm:t>
    </dgm:pt>
    <dgm:pt modelId="{8DF0ADC7-5128-4007-8174-FFAD9C43D679}" type="parTrans" cxnId="{2AB05A38-35BC-4186-B5D5-56486F155EB7}">
      <dgm:prSet/>
      <dgm:spPr/>
      <dgm:t>
        <a:bodyPr/>
        <a:lstStyle/>
        <a:p>
          <a:endParaRPr lang="en-US"/>
        </a:p>
      </dgm:t>
    </dgm:pt>
    <dgm:pt modelId="{789E64A8-772D-4809-B73D-D5A01E1CD296}" type="sibTrans" cxnId="{2AB05A38-35BC-4186-B5D5-56486F155EB7}">
      <dgm:prSet/>
      <dgm:spPr/>
      <dgm:t>
        <a:bodyPr/>
        <a:lstStyle/>
        <a:p>
          <a:pPr>
            <a:lnSpc>
              <a:spcPct val="100000"/>
            </a:lnSpc>
          </a:pPr>
          <a:endParaRPr lang="en-US"/>
        </a:p>
      </dgm:t>
    </dgm:pt>
    <dgm:pt modelId="{083F6867-A67F-4CE0-9B47-2B115611267F}">
      <dgm:prSet/>
      <dgm:spPr/>
      <dgm:t>
        <a:bodyPr/>
        <a:lstStyle/>
        <a:p>
          <a:pPr>
            <a:lnSpc>
              <a:spcPct val="100000"/>
            </a:lnSpc>
          </a:pPr>
          <a:r>
            <a:rPr lang="en-AU"/>
            <a:t>Offshore wind is heavily regulated </a:t>
          </a:r>
          <a:endParaRPr lang="en-US"/>
        </a:p>
      </dgm:t>
    </dgm:pt>
    <dgm:pt modelId="{39BDF4E6-6B18-438F-B4BD-653818608F16}" type="parTrans" cxnId="{4B7C6AE5-8D08-4FFA-A449-65D6FFFA198E}">
      <dgm:prSet/>
      <dgm:spPr/>
      <dgm:t>
        <a:bodyPr/>
        <a:lstStyle/>
        <a:p>
          <a:endParaRPr lang="en-US"/>
        </a:p>
      </dgm:t>
    </dgm:pt>
    <dgm:pt modelId="{065D8F5C-D315-4E6E-AD23-46BF4E432D95}" type="sibTrans" cxnId="{4B7C6AE5-8D08-4FFA-A449-65D6FFFA198E}">
      <dgm:prSet/>
      <dgm:spPr/>
      <dgm:t>
        <a:bodyPr/>
        <a:lstStyle/>
        <a:p>
          <a:pPr>
            <a:lnSpc>
              <a:spcPct val="100000"/>
            </a:lnSpc>
          </a:pPr>
          <a:endParaRPr lang="en-US"/>
        </a:p>
      </dgm:t>
    </dgm:pt>
    <dgm:pt modelId="{1FF78A25-E384-4B55-BD52-57A54FCE5E1C}">
      <dgm:prSet/>
      <dgm:spPr/>
      <dgm:t>
        <a:bodyPr/>
        <a:lstStyle/>
        <a:p>
          <a:pPr>
            <a:lnSpc>
              <a:spcPct val="100000"/>
            </a:lnSpc>
          </a:pPr>
          <a:r>
            <a:rPr lang="en-AU"/>
            <a:t>Community engagement, landowners and other industries</a:t>
          </a:r>
          <a:endParaRPr lang="en-US"/>
        </a:p>
      </dgm:t>
    </dgm:pt>
    <dgm:pt modelId="{65F66348-818E-4A4D-B051-FA718041C09F}" type="parTrans" cxnId="{2060BE8B-E8B2-4D52-9AAD-A87612DC3DCE}">
      <dgm:prSet/>
      <dgm:spPr/>
      <dgm:t>
        <a:bodyPr/>
        <a:lstStyle/>
        <a:p>
          <a:endParaRPr lang="en-US"/>
        </a:p>
      </dgm:t>
    </dgm:pt>
    <dgm:pt modelId="{6E2AA00B-F074-45CE-A8EC-627E865707A3}" type="sibTrans" cxnId="{2060BE8B-E8B2-4D52-9AAD-A87612DC3DCE}">
      <dgm:prSet/>
      <dgm:spPr/>
      <dgm:t>
        <a:bodyPr/>
        <a:lstStyle/>
        <a:p>
          <a:endParaRPr lang="en-US"/>
        </a:p>
      </dgm:t>
    </dgm:pt>
    <dgm:pt modelId="{A878A568-A420-4CB5-A4DE-4B62C9141F27}" type="pres">
      <dgm:prSet presAssocID="{06CE53BC-29BC-4827-A0C1-68B3E93541FA}" presName="root" presStyleCnt="0">
        <dgm:presLayoutVars>
          <dgm:dir/>
          <dgm:resizeHandles val="exact"/>
        </dgm:presLayoutVars>
      </dgm:prSet>
      <dgm:spPr/>
    </dgm:pt>
    <dgm:pt modelId="{3E6DC758-476A-4095-B9C9-12E0D979BC42}" type="pres">
      <dgm:prSet presAssocID="{06CE53BC-29BC-4827-A0C1-68B3E93541FA}" presName="container" presStyleCnt="0">
        <dgm:presLayoutVars>
          <dgm:dir/>
          <dgm:resizeHandles val="exact"/>
        </dgm:presLayoutVars>
      </dgm:prSet>
      <dgm:spPr/>
    </dgm:pt>
    <dgm:pt modelId="{35DF5254-1E01-45E8-994F-F98E1E48C9E8}" type="pres">
      <dgm:prSet presAssocID="{3BB7CB26-F8F5-41CA-9AC3-91961084774B}" presName="compNode" presStyleCnt="0"/>
      <dgm:spPr/>
    </dgm:pt>
    <dgm:pt modelId="{45641AA6-D6DC-45C7-9A23-88D00B28A767}" type="pres">
      <dgm:prSet presAssocID="{3BB7CB26-F8F5-41CA-9AC3-91961084774B}" presName="iconBgRect" presStyleLbl="bgShp" presStyleIdx="0" presStyleCnt="4"/>
      <dgm:spPr/>
    </dgm:pt>
    <dgm:pt modelId="{BD4F9738-08CB-4CAC-9A09-FA7A3D8598C6}" type="pres">
      <dgm:prSet presAssocID="{3BB7CB26-F8F5-41CA-9AC3-91961084774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gh Voltage"/>
        </a:ext>
      </dgm:extLst>
    </dgm:pt>
    <dgm:pt modelId="{E21F5912-5A41-46B3-8E07-6E822F5C09A9}" type="pres">
      <dgm:prSet presAssocID="{3BB7CB26-F8F5-41CA-9AC3-91961084774B}" presName="spaceRect" presStyleCnt="0"/>
      <dgm:spPr/>
    </dgm:pt>
    <dgm:pt modelId="{50E122D7-6BE0-4345-A90E-1C178AC6E480}" type="pres">
      <dgm:prSet presAssocID="{3BB7CB26-F8F5-41CA-9AC3-91961084774B}" presName="textRect" presStyleLbl="revTx" presStyleIdx="0" presStyleCnt="4">
        <dgm:presLayoutVars>
          <dgm:chMax val="1"/>
          <dgm:chPref val="1"/>
        </dgm:presLayoutVars>
      </dgm:prSet>
      <dgm:spPr/>
    </dgm:pt>
    <dgm:pt modelId="{A975AB9D-D7FF-4710-9A6D-59C5767B2185}" type="pres">
      <dgm:prSet presAssocID="{D4511B0F-E22D-488B-AEF2-5A7746D6A6A9}" presName="sibTrans" presStyleLbl="sibTrans2D1" presStyleIdx="0" presStyleCnt="0"/>
      <dgm:spPr/>
    </dgm:pt>
    <dgm:pt modelId="{07450FD1-1C1F-49A4-9ACA-B147F231C03A}" type="pres">
      <dgm:prSet presAssocID="{A2415312-55DC-432F-9B61-A82328E95106}" presName="compNode" presStyleCnt="0"/>
      <dgm:spPr/>
    </dgm:pt>
    <dgm:pt modelId="{94FAE6AD-AD63-45DB-BB71-7E4AE9F778D4}" type="pres">
      <dgm:prSet presAssocID="{A2415312-55DC-432F-9B61-A82328E95106}" presName="iconBgRect" presStyleLbl="bgShp" presStyleIdx="1" presStyleCnt="4"/>
      <dgm:spPr/>
    </dgm:pt>
    <dgm:pt modelId="{4C38909B-9EAF-4A27-9CD7-D191A18BD29B}" type="pres">
      <dgm:prSet presAssocID="{A2415312-55DC-432F-9B61-A82328E9510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tellite"/>
        </a:ext>
      </dgm:extLst>
    </dgm:pt>
    <dgm:pt modelId="{18DBB835-B1D1-46CB-ABF3-AAE93D8A067B}" type="pres">
      <dgm:prSet presAssocID="{A2415312-55DC-432F-9B61-A82328E95106}" presName="spaceRect" presStyleCnt="0"/>
      <dgm:spPr/>
    </dgm:pt>
    <dgm:pt modelId="{B5E7247F-8C5A-4C21-A287-34D002EACEAE}" type="pres">
      <dgm:prSet presAssocID="{A2415312-55DC-432F-9B61-A82328E95106}" presName="textRect" presStyleLbl="revTx" presStyleIdx="1" presStyleCnt="4">
        <dgm:presLayoutVars>
          <dgm:chMax val="1"/>
          <dgm:chPref val="1"/>
        </dgm:presLayoutVars>
      </dgm:prSet>
      <dgm:spPr/>
    </dgm:pt>
    <dgm:pt modelId="{0D33B672-0C6D-4ABB-8E7C-48E77A66EC84}" type="pres">
      <dgm:prSet presAssocID="{789E64A8-772D-4809-B73D-D5A01E1CD296}" presName="sibTrans" presStyleLbl="sibTrans2D1" presStyleIdx="0" presStyleCnt="0"/>
      <dgm:spPr/>
    </dgm:pt>
    <dgm:pt modelId="{DBAD2225-4554-4175-B278-6FC199DEDA43}" type="pres">
      <dgm:prSet presAssocID="{083F6867-A67F-4CE0-9B47-2B115611267F}" presName="compNode" presStyleCnt="0"/>
      <dgm:spPr/>
    </dgm:pt>
    <dgm:pt modelId="{2B4AB153-7429-4C60-B442-FC528D84788A}" type="pres">
      <dgm:prSet presAssocID="{083F6867-A67F-4CE0-9B47-2B115611267F}" presName="iconBgRect" presStyleLbl="bgShp" presStyleIdx="2" presStyleCnt="4"/>
      <dgm:spPr/>
    </dgm:pt>
    <dgm:pt modelId="{C7DB36BD-C9BF-4E4F-818C-800E1A34C574}" type="pres">
      <dgm:prSet presAssocID="{083F6867-A67F-4CE0-9B47-2B115611267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mill"/>
        </a:ext>
      </dgm:extLst>
    </dgm:pt>
    <dgm:pt modelId="{F7E8A219-1EA3-4FF4-B87B-85F86E50825C}" type="pres">
      <dgm:prSet presAssocID="{083F6867-A67F-4CE0-9B47-2B115611267F}" presName="spaceRect" presStyleCnt="0"/>
      <dgm:spPr/>
    </dgm:pt>
    <dgm:pt modelId="{7D28CEDF-1E89-4B7E-8985-48B8FA2607D6}" type="pres">
      <dgm:prSet presAssocID="{083F6867-A67F-4CE0-9B47-2B115611267F}" presName="textRect" presStyleLbl="revTx" presStyleIdx="2" presStyleCnt="4">
        <dgm:presLayoutVars>
          <dgm:chMax val="1"/>
          <dgm:chPref val="1"/>
        </dgm:presLayoutVars>
      </dgm:prSet>
      <dgm:spPr/>
    </dgm:pt>
    <dgm:pt modelId="{77C1E340-B7C1-4F38-B8E0-A168C4212F44}" type="pres">
      <dgm:prSet presAssocID="{065D8F5C-D315-4E6E-AD23-46BF4E432D95}" presName="sibTrans" presStyleLbl="sibTrans2D1" presStyleIdx="0" presStyleCnt="0"/>
      <dgm:spPr/>
    </dgm:pt>
    <dgm:pt modelId="{100BF75E-A407-45DC-A356-5E35D727C9C7}" type="pres">
      <dgm:prSet presAssocID="{1FF78A25-E384-4B55-BD52-57A54FCE5E1C}" presName="compNode" presStyleCnt="0"/>
      <dgm:spPr/>
    </dgm:pt>
    <dgm:pt modelId="{7C64FAA8-57C2-45A0-B604-6885C477C68B}" type="pres">
      <dgm:prSet presAssocID="{1FF78A25-E384-4B55-BD52-57A54FCE5E1C}" presName="iconBgRect" presStyleLbl="bgShp" presStyleIdx="3" presStyleCnt="4"/>
      <dgm:spPr/>
    </dgm:pt>
    <dgm:pt modelId="{C78B1A4D-F293-42E3-9EA8-F1DEA6F7013C}" type="pres">
      <dgm:prSet presAssocID="{1FF78A25-E384-4B55-BD52-57A54FCE5E1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stainability"/>
        </a:ext>
      </dgm:extLst>
    </dgm:pt>
    <dgm:pt modelId="{E7E42EF3-2C7F-4E3B-87B1-FA5BE761D22D}" type="pres">
      <dgm:prSet presAssocID="{1FF78A25-E384-4B55-BD52-57A54FCE5E1C}" presName="spaceRect" presStyleCnt="0"/>
      <dgm:spPr/>
    </dgm:pt>
    <dgm:pt modelId="{E1A5B5DA-0FE7-4EC9-9DA6-87D768412BED}" type="pres">
      <dgm:prSet presAssocID="{1FF78A25-E384-4B55-BD52-57A54FCE5E1C}" presName="textRect" presStyleLbl="revTx" presStyleIdx="3" presStyleCnt="4">
        <dgm:presLayoutVars>
          <dgm:chMax val="1"/>
          <dgm:chPref val="1"/>
        </dgm:presLayoutVars>
      </dgm:prSet>
      <dgm:spPr/>
    </dgm:pt>
  </dgm:ptLst>
  <dgm:cxnLst>
    <dgm:cxn modelId="{54193315-E9B7-1841-AD65-B7618FD32A9E}" type="presOf" srcId="{A2415312-55DC-432F-9B61-A82328E95106}" destId="{B5E7247F-8C5A-4C21-A287-34D002EACEAE}" srcOrd="0" destOrd="0" presId="urn:microsoft.com/office/officeart/2018/2/layout/IconCircleList"/>
    <dgm:cxn modelId="{E463BD24-22A4-2049-BA62-9899A95288BD}" type="presOf" srcId="{065D8F5C-D315-4E6E-AD23-46BF4E432D95}" destId="{77C1E340-B7C1-4F38-B8E0-A168C4212F44}" srcOrd="0" destOrd="0" presId="urn:microsoft.com/office/officeart/2018/2/layout/IconCircleList"/>
    <dgm:cxn modelId="{2AB05A38-35BC-4186-B5D5-56486F155EB7}" srcId="{06CE53BC-29BC-4827-A0C1-68B3E93541FA}" destId="{A2415312-55DC-432F-9B61-A82328E95106}" srcOrd="1" destOrd="0" parTransId="{8DF0ADC7-5128-4007-8174-FFAD9C43D679}" sibTransId="{789E64A8-772D-4809-B73D-D5A01E1CD296}"/>
    <dgm:cxn modelId="{48C06541-121D-4275-8332-8E1BB44F9991}" srcId="{06CE53BC-29BC-4827-A0C1-68B3E93541FA}" destId="{3BB7CB26-F8F5-41CA-9AC3-91961084774B}" srcOrd="0" destOrd="0" parTransId="{F456F09E-F99A-4C21-8136-CF0A2C331081}" sibTransId="{D4511B0F-E22D-488B-AEF2-5A7746D6A6A9}"/>
    <dgm:cxn modelId="{9CF8E871-7F5F-4946-9A5F-441AE9A1DE65}" type="presOf" srcId="{1FF78A25-E384-4B55-BD52-57A54FCE5E1C}" destId="{E1A5B5DA-0FE7-4EC9-9DA6-87D768412BED}" srcOrd="0" destOrd="0" presId="urn:microsoft.com/office/officeart/2018/2/layout/IconCircleList"/>
    <dgm:cxn modelId="{2060BE8B-E8B2-4D52-9AAD-A87612DC3DCE}" srcId="{06CE53BC-29BC-4827-A0C1-68B3E93541FA}" destId="{1FF78A25-E384-4B55-BD52-57A54FCE5E1C}" srcOrd="3" destOrd="0" parTransId="{65F66348-818E-4A4D-B051-FA718041C09F}" sibTransId="{6E2AA00B-F074-45CE-A8EC-627E865707A3}"/>
    <dgm:cxn modelId="{2B1C8C9A-C459-C943-9A1E-8C51D41232EE}" type="presOf" srcId="{D4511B0F-E22D-488B-AEF2-5A7746D6A6A9}" destId="{A975AB9D-D7FF-4710-9A6D-59C5767B2185}" srcOrd="0" destOrd="0" presId="urn:microsoft.com/office/officeart/2018/2/layout/IconCircleList"/>
    <dgm:cxn modelId="{23AEFDA6-DAC1-4142-80DA-0B728340A503}" type="presOf" srcId="{083F6867-A67F-4CE0-9B47-2B115611267F}" destId="{7D28CEDF-1E89-4B7E-8985-48B8FA2607D6}" srcOrd="0" destOrd="0" presId="urn:microsoft.com/office/officeart/2018/2/layout/IconCircleList"/>
    <dgm:cxn modelId="{FDB481C7-9A41-5540-9B94-04B632948DA0}" type="presOf" srcId="{06CE53BC-29BC-4827-A0C1-68B3E93541FA}" destId="{A878A568-A420-4CB5-A4DE-4B62C9141F27}" srcOrd="0" destOrd="0" presId="urn:microsoft.com/office/officeart/2018/2/layout/IconCircleList"/>
    <dgm:cxn modelId="{79251CDF-BBD7-6A46-8876-02A707720366}" type="presOf" srcId="{789E64A8-772D-4809-B73D-D5A01E1CD296}" destId="{0D33B672-0C6D-4ABB-8E7C-48E77A66EC84}" srcOrd="0" destOrd="0" presId="urn:microsoft.com/office/officeart/2018/2/layout/IconCircleList"/>
    <dgm:cxn modelId="{4B7C6AE5-8D08-4FFA-A449-65D6FFFA198E}" srcId="{06CE53BC-29BC-4827-A0C1-68B3E93541FA}" destId="{083F6867-A67F-4CE0-9B47-2B115611267F}" srcOrd="2" destOrd="0" parTransId="{39BDF4E6-6B18-438F-B4BD-653818608F16}" sibTransId="{065D8F5C-D315-4E6E-AD23-46BF4E432D95}"/>
    <dgm:cxn modelId="{49BDFAFA-36DC-4F40-9570-5D02EB50A966}" type="presOf" srcId="{3BB7CB26-F8F5-41CA-9AC3-91961084774B}" destId="{50E122D7-6BE0-4345-A90E-1C178AC6E480}" srcOrd="0" destOrd="0" presId="urn:microsoft.com/office/officeart/2018/2/layout/IconCircleList"/>
    <dgm:cxn modelId="{7134DF8E-C7F4-4B48-9E63-299467E407C7}" type="presParOf" srcId="{A878A568-A420-4CB5-A4DE-4B62C9141F27}" destId="{3E6DC758-476A-4095-B9C9-12E0D979BC42}" srcOrd="0" destOrd="0" presId="urn:microsoft.com/office/officeart/2018/2/layout/IconCircleList"/>
    <dgm:cxn modelId="{FBF0C834-1463-754D-B19C-99F76BDDD22C}" type="presParOf" srcId="{3E6DC758-476A-4095-B9C9-12E0D979BC42}" destId="{35DF5254-1E01-45E8-994F-F98E1E48C9E8}" srcOrd="0" destOrd="0" presId="urn:microsoft.com/office/officeart/2018/2/layout/IconCircleList"/>
    <dgm:cxn modelId="{98E23962-9490-694C-A12F-78CFD19F4713}" type="presParOf" srcId="{35DF5254-1E01-45E8-994F-F98E1E48C9E8}" destId="{45641AA6-D6DC-45C7-9A23-88D00B28A767}" srcOrd="0" destOrd="0" presId="urn:microsoft.com/office/officeart/2018/2/layout/IconCircleList"/>
    <dgm:cxn modelId="{3BFC2F51-6309-5948-8B1B-6D11861D7A17}" type="presParOf" srcId="{35DF5254-1E01-45E8-994F-F98E1E48C9E8}" destId="{BD4F9738-08CB-4CAC-9A09-FA7A3D8598C6}" srcOrd="1" destOrd="0" presId="urn:microsoft.com/office/officeart/2018/2/layout/IconCircleList"/>
    <dgm:cxn modelId="{AB713D70-3FF8-BB42-9C36-5CE225B318EF}" type="presParOf" srcId="{35DF5254-1E01-45E8-994F-F98E1E48C9E8}" destId="{E21F5912-5A41-46B3-8E07-6E822F5C09A9}" srcOrd="2" destOrd="0" presId="urn:microsoft.com/office/officeart/2018/2/layout/IconCircleList"/>
    <dgm:cxn modelId="{ABDAF47E-57BF-114B-8344-1F6B90D47634}" type="presParOf" srcId="{35DF5254-1E01-45E8-994F-F98E1E48C9E8}" destId="{50E122D7-6BE0-4345-A90E-1C178AC6E480}" srcOrd="3" destOrd="0" presId="urn:microsoft.com/office/officeart/2018/2/layout/IconCircleList"/>
    <dgm:cxn modelId="{68E9A4D5-A568-114C-B5FA-0F3998C225D2}" type="presParOf" srcId="{3E6DC758-476A-4095-B9C9-12E0D979BC42}" destId="{A975AB9D-D7FF-4710-9A6D-59C5767B2185}" srcOrd="1" destOrd="0" presId="urn:microsoft.com/office/officeart/2018/2/layout/IconCircleList"/>
    <dgm:cxn modelId="{2257857E-A0AA-2F44-B53A-AE297764B308}" type="presParOf" srcId="{3E6DC758-476A-4095-B9C9-12E0D979BC42}" destId="{07450FD1-1C1F-49A4-9ACA-B147F231C03A}" srcOrd="2" destOrd="0" presId="urn:microsoft.com/office/officeart/2018/2/layout/IconCircleList"/>
    <dgm:cxn modelId="{AEA7AD26-93E6-B046-A853-F4E8AEDB362C}" type="presParOf" srcId="{07450FD1-1C1F-49A4-9ACA-B147F231C03A}" destId="{94FAE6AD-AD63-45DB-BB71-7E4AE9F778D4}" srcOrd="0" destOrd="0" presId="urn:microsoft.com/office/officeart/2018/2/layout/IconCircleList"/>
    <dgm:cxn modelId="{A132DDA9-14DF-CB47-AE3E-F0DC7D739371}" type="presParOf" srcId="{07450FD1-1C1F-49A4-9ACA-B147F231C03A}" destId="{4C38909B-9EAF-4A27-9CD7-D191A18BD29B}" srcOrd="1" destOrd="0" presId="urn:microsoft.com/office/officeart/2018/2/layout/IconCircleList"/>
    <dgm:cxn modelId="{F382FF2B-D30D-4A4E-B877-243BB76DA07C}" type="presParOf" srcId="{07450FD1-1C1F-49A4-9ACA-B147F231C03A}" destId="{18DBB835-B1D1-46CB-ABF3-AAE93D8A067B}" srcOrd="2" destOrd="0" presId="urn:microsoft.com/office/officeart/2018/2/layout/IconCircleList"/>
    <dgm:cxn modelId="{CDF45307-D350-6540-8F4A-C09FC955AE95}" type="presParOf" srcId="{07450FD1-1C1F-49A4-9ACA-B147F231C03A}" destId="{B5E7247F-8C5A-4C21-A287-34D002EACEAE}" srcOrd="3" destOrd="0" presId="urn:microsoft.com/office/officeart/2018/2/layout/IconCircleList"/>
    <dgm:cxn modelId="{5C9E8A8B-6A0A-4144-8486-FEB8D0F9A293}" type="presParOf" srcId="{3E6DC758-476A-4095-B9C9-12E0D979BC42}" destId="{0D33B672-0C6D-4ABB-8E7C-48E77A66EC84}" srcOrd="3" destOrd="0" presId="urn:microsoft.com/office/officeart/2018/2/layout/IconCircleList"/>
    <dgm:cxn modelId="{D912E6A7-A010-0A49-B90B-0A23A76FCE6B}" type="presParOf" srcId="{3E6DC758-476A-4095-B9C9-12E0D979BC42}" destId="{DBAD2225-4554-4175-B278-6FC199DEDA43}" srcOrd="4" destOrd="0" presId="urn:microsoft.com/office/officeart/2018/2/layout/IconCircleList"/>
    <dgm:cxn modelId="{135F48F5-B80E-E34C-BC6B-0897D7D3DCB5}" type="presParOf" srcId="{DBAD2225-4554-4175-B278-6FC199DEDA43}" destId="{2B4AB153-7429-4C60-B442-FC528D84788A}" srcOrd="0" destOrd="0" presId="urn:microsoft.com/office/officeart/2018/2/layout/IconCircleList"/>
    <dgm:cxn modelId="{D3A0C5E3-A149-9842-A39C-D1F74962903E}" type="presParOf" srcId="{DBAD2225-4554-4175-B278-6FC199DEDA43}" destId="{C7DB36BD-C9BF-4E4F-818C-800E1A34C574}" srcOrd="1" destOrd="0" presId="urn:microsoft.com/office/officeart/2018/2/layout/IconCircleList"/>
    <dgm:cxn modelId="{FFF35751-AA54-4D40-8C3C-C585E6BCDF39}" type="presParOf" srcId="{DBAD2225-4554-4175-B278-6FC199DEDA43}" destId="{F7E8A219-1EA3-4FF4-B87B-85F86E50825C}" srcOrd="2" destOrd="0" presId="urn:microsoft.com/office/officeart/2018/2/layout/IconCircleList"/>
    <dgm:cxn modelId="{EA582D66-16F8-B549-9E44-38FC656D95EE}" type="presParOf" srcId="{DBAD2225-4554-4175-B278-6FC199DEDA43}" destId="{7D28CEDF-1E89-4B7E-8985-48B8FA2607D6}" srcOrd="3" destOrd="0" presId="urn:microsoft.com/office/officeart/2018/2/layout/IconCircleList"/>
    <dgm:cxn modelId="{9BF1680F-FD70-BD4A-877B-B53B7226DC67}" type="presParOf" srcId="{3E6DC758-476A-4095-B9C9-12E0D979BC42}" destId="{77C1E340-B7C1-4F38-B8E0-A168C4212F44}" srcOrd="5" destOrd="0" presId="urn:microsoft.com/office/officeart/2018/2/layout/IconCircleList"/>
    <dgm:cxn modelId="{B862183E-4CB9-7841-AAF1-7A019E701F6D}" type="presParOf" srcId="{3E6DC758-476A-4095-B9C9-12E0D979BC42}" destId="{100BF75E-A407-45DC-A356-5E35D727C9C7}" srcOrd="6" destOrd="0" presId="urn:microsoft.com/office/officeart/2018/2/layout/IconCircleList"/>
    <dgm:cxn modelId="{4A1CEEAC-3A0F-C441-BE2D-226525147A60}" type="presParOf" srcId="{100BF75E-A407-45DC-A356-5E35D727C9C7}" destId="{7C64FAA8-57C2-45A0-B604-6885C477C68B}" srcOrd="0" destOrd="0" presId="urn:microsoft.com/office/officeart/2018/2/layout/IconCircleList"/>
    <dgm:cxn modelId="{5F7976DD-F97B-C444-B5D3-EE29A21612A9}" type="presParOf" srcId="{100BF75E-A407-45DC-A356-5E35D727C9C7}" destId="{C78B1A4D-F293-42E3-9EA8-F1DEA6F7013C}" srcOrd="1" destOrd="0" presId="urn:microsoft.com/office/officeart/2018/2/layout/IconCircleList"/>
    <dgm:cxn modelId="{A3C7DB15-E66D-6544-9C0E-2F2F8CF2748A}" type="presParOf" srcId="{100BF75E-A407-45DC-A356-5E35D727C9C7}" destId="{E7E42EF3-2C7F-4E3B-87B1-FA5BE761D22D}" srcOrd="2" destOrd="0" presId="urn:microsoft.com/office/officeart/2018/2/layout/IconCircleList"/>
    <dgm:cxn modelId="{B3865821-1B5D-C440-8D77-6BC300000703}" type="presParOf" srcId="{100BF75E-A407-45DC-A356-5E35D727C9C7}" destId="{E1A5B5DA-0FE7-4EC9-9DA6-87D768412BE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ACDB8F-EA65-4416-94B6-04C1C687CC1B}" type="doc">
      <dgm:prSet loTypeId="urn:microsoft.com/office/officeart/2018/2/layout/IconLabelDescriptionList" loCatId="icon" qsTypeId="urn:microsoft.com/office/officeart/2005/8/quickstyle/simple1" qsCatId="simple" csTypeId="urn:microsoft.com/office/officeart/2018/5/colors/Iconchunking_neutralbg_accent4_2" csCatId="accent4" phldr="1"/>
      <dgm:spPr/>
      <dgm:t>
        <a:bodyPr/>
        <a:lstStyle/>
        <a:p>
          <a:endParaRPr lang="en-US"/>
        </a:p>
      </dgm:t>
    </dgm:pt>
    <dgm:pt modelId="{4364C5B2-5648-42E4-A7E6-44913DC14BA8}">
      <dgm:prSet/>
      <dgm:spPr/>
      <dgm:t>
        <a:bodyPr/>
        <a:lstStyle/>
        <a:p>
          <a:pPr>
            <a:lnSpc>
              <a:spcPct val="100000"/>
            </a:lnSpc>
            <a:defRPr b="1"/>
          </a:pPr>
          <a:r>
            <a:rPr lang="en-AU" dirty="0"/>
            <a:t>The EPC Contract provided for the appointment of a Superintendent, whose functions included determining claims for extensions of time and delay costs, and determining when and whether Practical Completion had been achieved achieved. </a:t>
          </a:r>
          <a:endParaRPr lang="en-US" dirty="0"/>
        </a:p>
      </dgm:t>
    </dgm:pt>
    <dgm:pt modelId="{F9908E6D-FB50-481E-B51C-AAABA887A2D7}" type="parTrans" cxnId="{A73F7C06-E981-4B52-A365-5F6E1BA01D40}">
      <dgm:prSet/>
      <dgm:spPr/>
      <dgm:t>
        <a:bodyPr/>
        <a:lstStyle/>
        <a:p>
          <a:endParaRPr lang="en-US"/>
        </a:p>
      </dgm:t>
    </dgm:pt>
    <dgm:pt modelId="{BCF1810E-CA0D-4944-B768-5857C3C81545}" type="sibTrans" cxnId="{A73F7C06-E981-4B52-A365-5F6E1BA01D40}">
      <dgm:prSet/>
      <dgm:spPr/>
      <dgm:t>
        <a:bodyPr/>
        <a:lstStyle/>
        <a:p>
          <a:endParaRPr lang="en-US"/>
        </a:p>
      </dgm:t>
    </dgm:pt>
    <dgm:pt modelId="{DC82EEC9-65A6-4FF0-B8F2-4EE5338E0EEF}">
      <dgm:prSet/>
      <dgm:spPr/>
      <dgm:t>
        <a:bodyPr/>
        <a:lstStyle/>
        <a:p>
          <a:pPr>
            <a:lnSpc>
              <a:spcPct val="100000"/>
            </a:lnSpc>
            <a:defRPr b="1"/>
          </a:pPr>
          <a:r>
            <a:rPr lang="en-AU" dirty="0"/>
            <a:t>The plaintiff alleged that the Superintendent had been improperly influenced by the defendant and had not acted honestly, fairly and reasonably.  </a:t>
          </a:r>
          <a:endParaRPr lang="en-US" dirty="0"/>
        </a:p>
      </dgm:t>
    </dgm:pt>
    <dgm:pt modelId="{06B92BDA-3A22-4FA3-9B9A-DC69B21CC862}" type="parTrans" cxnId="{A8499FB6-DFF0-4415-A47B-E840D41185C2}">
      <dgm:prSet/>
      <dgm:spPr/>
      <dgm:t>
        <a:bodyPr/>
        <a:lstStyle/>
        <a:p>
          <a:endParaRPr lang="en-US"/>
        </a:p>
      </dgm:t>
    </dgm:pt>
    <dgm:pt modelId="{561EB439-1997-413E-8E0C-FB855E73DEE1}" type="sibTrans" cxnId="{A8499FB6-DFF0-4415-A47B-E840D41185C2}">
      <dgm:prSet/>
      <dgm:spPr/>
      <dgm:t>
        <a:bodyPr/>
        <a:lstStyle/>
        <a:p>
          <a:endParaRPr lang="en-US"/>
        </a:p>
      </dgm:t>
    </dgm:pt>
    <dgm:pt modelId="{861704EF-2650-1B4B-9E50-C367B037C3A7}">
      <dgm:prSet/>
      <dgm:spPr/>
      <dgm:t>
        <a:bodyPr/>
        <a:lstStyle/>
        <a:p>
          <a:pPr>
            <a:lnSpc>
              <a:spcPct val="100000"/>
            </a:lnSpc>
          </a:pPr>
          <a:endParaRPr lang="en-GB" dirty="0"/>
        </a:p>
      </dgm:t>
    </dgm:pt>
    <dgm:pt modelId="{BE9E874F-6392-F545-B4AE-2AF750CDA1D4}" type="parTrans" cxnId="{446D8C65-D153-1541-BE08-E7DA7A820C0A}">
      <dgm:prSet/>
      <dgm:spPr/>
      <dgm:t>
        <a:bodyPr/>
        <a:lstStyle/>
        <a:p>
          <a:endParaRPr lang="en-GB"/>
        </a:p>
      </dgm:t>
    </dgm:pt>
    <dgm:pt modelId="{4D23D820-D86F-B54B-A191-3554790C58FF}" type="sibTrans" cxnId="{446D8C65-D153-1541-BE08-E7DA7A820C0A}">
      <dgm:prSet/>
      <dgm:spPr/>
      <dgm:t>
        <a:bodyPr/>
        <a:lstStyle/>
        <a:p>
          <a:endParaRPr lang="en-GB"/>
        </a:p>
      </dgm:t>
    </dgm:pt>
    <dgm:pt modelId="{0F619CE9-B1BA-4448-A387-2BAF820E2235}" type="pres">
      <dgm:prSet presAssocID="{76ACDB8F-EA65-4416-94B6-04C1C687CC1B}" presName="root" presStyleCnt="0">
        <dgm:presLayoutVars>
          <dgm:dir/>
          <dgm:resizeHandles val="exact"/>
        </dgm:presLayoutVars>
      </dgm:prSet>
      <dgm:spPr/>
    </dgm:pt>
    <dgm:pt modelId="{26FF23E4-BF5C-487D-B6FD-8F86B0DFB678}" type="pres">
      <dgm:prSet presAssocID="{4364C5B2-5648-42E4-A7E6-44913DC14BA8}" presName="compNode" presStyleCnt="0"/>
      <dgm:spPr/>
    </dgm:pt>
    <dgm:pt modelId="{BB365804-CF1C-4D64-93E1-6CE59ED4D355}" type="pres">
      <dgm:prSet presAssocID="{4364C5B2-5648-42E4-A7E6-44913DC14BA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3B163F82-72F5-49F3-B527-DCE3FA794AA8}" type="pres">
      <dgm:prSet presAssocID="{4364C5B2-5648-42E4-A7E6-44913DC14BA8}" presName="iconSpace" presStyleCnt="0"/>
      <dgm:spPr/>
    </dgm:pt>
    <dgm:pt modelId="{D2E56EC9-0839-4540-A2B6-03A534E6D2D4}" type="pres">
      <dgm:prSet presAssocID="{4364C5B2-5648-42E4-A7E6-44913DC14BA8}" presName="parTx" presStyleLbl="revTx" presStyleIdx="0" presStyleCnt="4">
        <dgm:presLayoutVars>
          <dgm:chMax val="0"/>
          <dgm:chPref val="0"/>
        </dgm:presLayoutVars>
      </dgm:prSet>
      <dgm:spPr/>
    </dgm:pt>
    <dgm:pt modelId="{09732A6E-F944-4CAD-96F6-C87DB012FC37}" type="pres">
      <dgm:prSet presAssocID="{4364C5B2-5648-42E4-A7E6-44913DC14BA8}" presName="txSpace" presStyleCnt="0"/>
      <dgm:spPr/>
    </dgm:pt>
    <dgm:pt modelId="{9AF1A245-C841-45B3-BA97-600F7CADD9A6}" type="pres">
      <dgm:prSet presAssocID="{4364C5B2-5648-42E4-A7E6-44913DC14BA8}" presName="desTx" presStyleLbl="revTx" presStyleIdx="1" presStyleCnt="4">
        <dgm:presLayoutVars/>
      </dgm:prSet>
      <dgm:spPr/>
    </dgm:pt>
    <dgm:pt modelId="{077A5C56-4D75-43B9-BD7D-C0DEA3504709}" type="pres">
      <dgm:prSet presAssocID="{BCF1810E-CA0D-4944-B768-5857C3C81545}" presName="sibTrans" presStyleCnt="0"/>
      <dgm:spPr/>
    </dgm:pt>
    <dgm:pt modelId="{87BD39EB-E620-48BF-ADF6-30DA6FB48084}" type="pres">
      <dgm:prSet presAssocID="{DC82EEC9-65A6-4FF0-B8F2-4EE5338E0EEF}" presName="compNode" presStyleCnt="0"/>
      <dgm:spPr/>
    </dgm:pt>
    <dgm:pt modelId="{019A03EB-9B26-488A-9811-A5266D325713}" type="pres">
      <dgm:prSet presAssocID="{DC82EEC9-65A6-4FF0-B8F2-4EE5338E0EE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C96BA136-6728-4BB7-B762-D636E82A2053}" type="pres">
      <dgm:prSet presAssocID="{DC82EEC9-65A6-4FF0-B8F2-4EE5338E0EEF}" presName="iconSpace" presStyleCnt="0"/>
      <dgm:spPr/>
    </dgm:pt>
    <dgm:pt modelId="{5764D0D0-D7F2-44A8-A5F6-40E149898B08}" type="pres">
      <dgm:prSet presAssocID="{DC82EEC9-65A6-4FF0-B8F2-4EE5338E0EEF}" presName="parTx" presStyleLbl="revTx" presStyleIdx="2" presStyleCnt="4">
        <dgm:presLayoutVars>
          <dgm:chMax val="0"/>
          <dgm:chPref val="0"/>
        </dgm:presLayoutVars>
      </dgm:prSet>
      <dgm:spPr/>
    </dgm:pt>
    <dgm:pt modelId="{229E8F89-7355-48C8-A435-A99AF913DFF2}" type="pres">
      <dgm:prSet presAssocID="{DC82EEC9-65A6-4FF0-B8F2-4EE5338E0EEF}" presName="txSpace" presStyleCnt="0"/>
      <dgm:spPr/>
    </dgm:pt>
    <dgm:pt modelId="{C1011524-52E0-4E4F-BFD8-CEF2DFC322F4}" type="pres">
      <dgm:prSet presAssocID="{DC82EEC9-65A6-4FF0-B8F2-4EE5338E0EEF}" presName="desTx" presStyleLbl="revTx" presStyleIdx="3" presStyleCnt="4">
        <dgm:presLayoutVars/>
      </dgm:prSet>
      <dgm:spPr/>
    </dgm:pt>
  </dgm:ptLst>
  <dgm:cxnLst>
    <dgm:cxn modelId="{A73F7C06-E981-4B52-A365-5F6E1BA01D40}" srcId="{76ACDB8F-EA65-4416-94B6-04C1C687CC1B}" destId="{4364C5B2-5648-42E4-A7E6-44913DC14BA8}" srcOrd="0" destOrd="0" parTransId="{F9908E6D-FB50-481E-B51C-AAABA887A2D7}" sibTransId="{BCF1810E-CA0D-4944-B768-5857C3C81545}"/>
    <dgm:cxn modelId="{446D8C65-D153-1541-BE08-E7DA7A820C0A}" srcId="{4364C5B2-5648-42E4-A7E6-44913DC14BA8}" destId="{861704EF-2650-1B4B-9E50-C367B037C3A7}" srcOrd="0" destOrd="0" parTransId="{BE9E874F-6392-F545-B4AE-2AF750CDA1D4}" sibTransId="{4D23D820-D86F-B54B-A191-3554790C58FF}"/>
    <dgm:cxn modelId="{2EBE5082-01F0-9148-A092-663CB635E10F}" type="presOf" srcId="{861704EF-2650-1B4B-9E50-C367B037C3A7}" destId="{9AF1A245-C841-45B3-BA97-600F7CADD9A6}" srcOrd="0" destOrd="0" presId="urn:microsoft.com/office/officeart/2018/2/layout/IconLabelDescriptionList"/>
    <dgm:cxn modelId="{C298E885-891F-C642-B10D-2DF31813CD12}" type="presOf" srcId="{4364C5B2-5648-42E4-A7E6-44913DC14BA8}" destId="{D2E56EC9-0839-4540-A2B6-03A534E6D2D4}" srcOrd="0" destOrd="0" presId="urn:microsoft.com/office/officeart/2018/2/layout/IconLabelDescriptionList"/>
    <dgm:cxn modelId="{A8499FB6-DFF0-4415-A47B-E840D41185C2}" srcId="{76ACDB8F-EA65-4416-94B6-04C1C687CC1B}" destId="{DC82EEC9-65A6-4FF0-B8F2-4EE5338E0EEF}" srcOrd="1" destOrd="0" parTransId="{06B92BDA-3A22-4FA3-9B9A-DC69B21CC862}" sibTransId="{561EB439-1997-413E-8E0C-FB855E73DEE1}"/>
    <dgm:cxn modelId="{79849EBD-66C0-EA45-8178-0494AAD5B8C8}" type="presOf" srcId="{76ACDB8F-EA65-4416-94B6-04C1C687CC1B}" destId="{0F619CE9-B1BA-4448-A387-2BAF820E2235}" srcOrd="0" destOrd="0" presId="urn:microsoft.com/office/officeart/2018/2/layout/IconLabelDescriptionList"/>
    <dgm:cxn modelId="{7EB9D5C7-892B-174A-B10A-8F625DB38BFF}" type="presOf" srcId="{DC82EEC9-65A6-4FF0-B8F2-4EE5338E0EEF}" destId="{5764D0D0-D7F2-44A8-A5F6-40E149898B08}" srcOrd="0" destOrd="0" presId="urn:microsoft.com/office/officeart/2018/2/layout/IconLabelDescriptionList"/>
    <dgm:cxn modelId="{DE3E260C-CFAF-7547-AE9B-B24C8DB32AF4}" type="presParOf" srcId="{0F619CE9-B1BA-4448-A387-2BAF820E2235}" destId="{26FF23E4-BF5C-487D-B6FD-8F86B0DFB678}" srcOrd="0" destOrd="0" presId="urn:microsoft.com/office/officeart/2018/2/layout/IconLabelDescriptionList"/>
    <dgm:cxn modelId="{BD91EF84-B970-0649-BB67-D65A3D9031D9}" type="presParOf" srcId="{26FF23E4-BF5C-487D-B6FD-8F86B0DFB678}" destId="{BB365804-CF1C-4D64-93E1-6CE59ED4D355}" srcOrd="0" destOrd="0" presId="urn:microsoft.com/office/officeart/2018/2/layout/IconLabelDescriptionList"/>
    <dgm:cxn modelId="{0AC4A26B-B139-A246-9C56-37800C6AEF9B}" type="presParOf" srcId="{26FF23E4-BF5C-487D-B6FD-8F86B0DFB678}" destId="{3B163F82-72F5-49F3-B527-DCE3FA794AA8}" srcOrd="1" destOrd="0" presId="urn:microsoft.com/office/officeart/2018/2/layout/IconLabelDescriptionList"/>
    <dgm:cxn modelId="{6B077088-B4AD-C147-8AD3-E906BECF62C3}" type="presParOf" srcId="{26FF23E4-BF5C-487D-B6FD-8F86B0DFB678}" destId="{D2E56EC9-0839-4540-A2B6-03A534E6D2D4}" srcOrd="2" destOrd="0" presId="urn:microsoft.com/office/officeart/2018/2/layout/IconLabelDescriptionList"/>
    <dgm:cxn modelId="{C2B45052-9165-2445-B75C-DA8A5F73CD20}" type="presParOf" srcId="{26FF23E4-BF5C-487D-B6FD-8F86B0DFB678}" destId="{09732A6E-F944-4CAD-96F6-C87DB012FC37}" srcOrd="3" destOrd="0" presId="urn:microsoft.com/office/officeart/2018/2/layout/IconLabelDescriptionList"/>
    <dgm:cxn modelId="{063F0AB6-8071-6F4E-A026-C7B1D407FF4D}" type="presParOf" srcId="{26FF23E4-BF5C-487D-B6FD-8F86B0DFB678}" destId="{9AF1A245-C841-45B3-BA97-600F7CADD9A6}" srcOrd="4" destOrd="0" presId="urn:microsoft.com/office/officeart/2018/2/layout/IconLabelDescriptionList"/>
    <dgm:cxn modelId="{ABB5A018-08AE-D643-83F5-A0983CEB6BD7}" type="presParOf" srcId="{0F619CE9-B1BA-4448-A387-2BAF820E2235}" destId="{077A5C56-4D75-43B9-BD7D-C0DEA3504709}" srcOrd="1" destOrd="0" presId="urn:microsoft.com/office/officeart/2018/2/layout/IconLabelDescriptionList"/>
    <dgm:cxn modelId="{8AA2A9E5-6063-3C48-98B0-97A6C976963B}" type="presParOf" srcId="{0F619CE9-B1BA-4448-A387-2BAF820E2235}" destId="{87BD39EB-E620-48BF-ADF6-30DA6FB48084}" srcOrd="2" destOrd="0" presId="urn:microsoft.com/office/officeart/2018/2/layout/IconLabelDescriptionList"/>
    <dgm:cxn modelId="{C7145F7C-5197-C947-B0A1-2E74B12711D7}" type="presParOf" srcId="{87BD39EB-E620-48BF-ADF6-30DA6FB48084}" destId="{019A03EB-9B26-488A-9811-A5266D325713}" srcOrd="0" destOrd="0" presId="urn:microsoft.com/office/officeart/2018/2/layout/IconLabelDescriptionList"/>
    <dgm:cxn modelId="{E2BE9E28-2AF7-8B4E-8AD7-7801FBB035C5}" type="presParOf" srcId="{87BD39EB-E620-48BF-ADF6-30DA6FB48084}" destId="{C96BA136-6728-4BB7-B762-D636E82A2053}" srcOrd="1" destOrd="0" presId="urn:microsoft.com/office/officeart/2018/2/layout/IconLabelDescriptionList"/>
    <dgm:cxn modelId="{418A1A42-7723-454D-ACB2-D9A9A3B0B512}" type="presParOf" srcId="{87BD39EB-E620-48BF-ADF6-30DA6FB48084}" destId="{5764D0D0-D7F2-44A8-A5F6-40E149898B08}" srcOrd="2" destOrd="0" presId="urn:microsoft.com/office/officeart/2018/2/layout/IconLabelDescriptionList"/>
    <dgm:cxn modelId="{472DE00B-F36B-6F45-BEFB-C6CEC6E18593}" type="presParOf" srcId="{87BD39EB-E620-48BF-ADF6-30DA6FB48084}" destId="{229E8F89-7355-48C8-A435-A99AF913DFF2}" srcOrd="3" destOrd="0" presId="urn:microsoft.com/office/officeart/2018/2/layout/IconLabelDescriptionList"/>
    <dgm:cxn modelId="{060EEB9A-7B0F-2449-AFB0-7FA8120BDFE7}" type="presParOf" srcId="{87BD39EB-E620-48BF-ADF6-30DA6FB48084}" destId="{C1011524-52E0-4E4F-BFD8-CEF2DFC322F4}"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41AA6-D6DC-45C7-9A23-88D00B28A767}">
      <dsp:nvSpPr>
        <dsp:cNvPr id="0" name=""/>
        <dsp:cNvSpPr/>
      </dsp:nvSpPr>
      <dsp:spPr>
        <a:xfrm>
          <a:off x="82006" y="774656"/>
          <a:ext cx="772892" cy="77289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4F9738-08CB-4CAC-9A09-FA7A3D8598C6}">
      <dsp:nvSpPr>
        <dsp:cNvPr id="0" name=""/>
        <dsp:cNvSpPr/>
      </dsp:nvSpPr>
      <dsp:spPr>
        <a:xfrm>
          <a:off x="244313" y="936964"/>
          <a:ext cx="448277" cy="4482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E122D7-6BE0-4345-A90E-1C178AC6E480}">
      <dsp:nvSpPr>
        <dsp:cNvPr id="0" name=""/>
        <dsp:cNvSpPr/>
      </dsp:nvSpPr>
      <dsp:spPr>
        <a:xfrm>
          <a:off x="1020518" y="774656"/>
          <a:ext cx="1821817" cy="772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AU" sz="1300" kern="1200"/>
            <a:t>Connection risk and system strength</a:t>
          </a:r>
          <a:endParaRPr lang="en-US" sz="1300" kern="1200"/>
        </a:p>
      </dsp:txBody>
      <dsp:txXfrm>
        <a:off x="1020518" y="774656"/>
        <a:ext cx="1821817" cy="772892"/>
      </dsp:txXfrm>
    </dsp:sp>
    <dsp:sp modelId="{94FAE6AD-AD63-45DB-BB71-7E4AE9F778D4}">
      <dsp:nvSpPr>
        <dsp:cNvPr id="0" name=""/>
        <dsp:cNvSpPr/>
      </dsp:nvSpPr>
      <dsp:spPr>
        <a:xfrm>
          <a:off x="3159773" y="774656"/>
          <a:ext cx="772892" cy="77289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38909B-9EAF-4A27-9CD7-D191A18BD29B}">
      <dsp:nvSpPr>
        <dsp:cNvPr id="0" name=""/>
        <dsp:cNvSpPr/>
      </dsp:nvSpPr>
      <dsp:spPr>
        <a:xfrm>
          <a:off x="3322081" y="936964"/>
          <a:ext cx="448277" cy="4482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E7247F-8C5A-4C21-A287-34D002EACEAE}">
      <dsp:nvSpPr>
        <dsp:cNvPr id="0" name=""/>
        <dsp:cNvSpPr/>
      </dsp:nvSpPr>
      <dsp:spPr>
        <a:xfrm>
          <a:off x="4098286" y="774656"/>
          <a:ext cx="1821817" cy="772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AU" sz="1300" kern="1200"/>
            <a:t>Ongoing GPS and system strength requirements</a:t>
          </a:r>
          <a:endParaRPr lang="en-US" sz="1300" kern="1200"/>
        </a:p>
      </dsp:txBody>
      <dsp:txXfrm>
        <a:off x="4098286" y="774656"/>
        <a:ext cx="1821817" cy="772892"/>
      </dsp:txXfrm>
    </dsp:sp>
    <dsp:sp modelId="{2B4AB153-7429-4C60-B442-FC528D84788A}">
      <dsp:nvSpPr>
        <dsp:cNvPr id="0" name=""/>
        <dsp:cNvSpPr/>
      </dsp:nvSpPr>
      <dsp:spPr>
        <a:xfrm>
          <a:off x="82006" y="2181484"/>
          <a:ext cx="772892" cy="77289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DB36BD-C9BF-4E4F-818C-800E1A34C574}">
      <dsp:nvSpPr>
        <dsp:cNvPr id="0" name=""/>
        <dsp:cNvSpPr/>
      </dsp:nvSpPr>
      <dsp:spPr>
        <a:xfrm>
          <a:off x="244313" y="2343792"/>
          <a:ext cx="448277" cy="4482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28CEDF-1E89-4B7E-8985-48B8FA2607D6}">
      <dsp:nvSpPr>
        <dsp:cNvPr id="0" name=""/>
        <dsp:cNvSpPr/>
      </dsp:nvSpPr>
      <dsp:spPr>
        <a:xfrm>
          <a:off x="1020518" y="2181484"/>
          <a:ext cx="1821817" cy="772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AU" sz="1300" kern="1200"/>
            <a:t>Offshore wind is heavily regulated </a:t>
          </a:r>
          <a:endParaRPr lang="en-US" sz="1300" kern="1200"/>
        </a:p>
      </dsp:txBody>
      <dsp:txXfrm>
        <a:off x="1020518" y="2181484"/>
        <a:ext cx="1821817" cy="772892"/>
      </dsp:txXfrm>
    </dsp:sp>
    <dsp:sp modelId="{7C64FAA8-57C2-45A0-B604-6885C477C68B}">
      <dsp:nvSpPr>
        <dsp:cNvPr id="0" name=""/>
        <dsp:cNvSpPr/>
      </dsp:nvSpPr>
      <dsp:spPr>
        <a:xfrm>
          <a:off x="3159773" y="2181484"/>
          <a:ext cx="772892" cy="77289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8B1A4D-F293-42E3-9EA8-F1DEA6F7013C}">
      <dsp:nvSpPr>
        <dsp:cNvPr id="0" name=""/>
        <dsp:cNvSpPr/>
      </dsp:nvSpPr>
      <dsp:spPr>
        <a:xfrm>
          <a:off x="3322081" y="2343792"/>
          <a:ext cx="448277" cy="4482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A5B5DA-0FE7-4EC9-9DA6-87D768412BED}">
      <dsp:nvSpPr>
        <dsp:cNvPr id="0" name=""/>
        <dsp:cNvSpPr/>
      </dsp:nvSpPr>
      <dsp:spPr>
        <a:xfrm>
          <a:off x="4098286" y="2181484"/>
          <a:ext cx="1821817" cy="772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AU" sz="1300" kern="1200"/>
            <a:t>Community engagement, landowners and other industries</a:t>
          </a:r>
          <a:endParaRPr lang="en-US" sz="1300" kern="1200"/>
        </a:p>
      </dsp:txBody>
      <dsp:txXfrm>
        <a:off x="4098286" y="2181484"/>
        <a:ext cx="1821817" cy="772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65804-CF1C-4D64-93E1-6CE59ED4D355}">
      <dsp:nvSpPr>
        <dsp:cNvPr id="0" name=""/>
        <dsp:cNvSpPr/>
      </dsp:nvSpPr>
      <dsp:spPr>
        <a:xfrm>
          <a:off x="3505" y="0"/>
          <a:ext cx="964728" cy="9647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E56EC9-0839-4540-A2B6-03A534E6D2D4}">
      <dsp:nvSpPr>
        <dsp:cNvPr id="0" name=""/>
        <dsp:cNvSpPr/>
      </dsp:nvSpPr>
      <dsp:spPr>
        <a:xfrm>
          <a:off x="3505" y="1097226"/>
          <a:ext cx="2756368" cy="174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AU" sz="1400" kern="1200" dirty="0"/>
            <a:t>The EPC Contract provided for the appointment of a Superintendent, whose functions included determining claims for extensions of time and delay costs, and determining when and whether Practical Completion had been achieved achieved. </a:t>
          </a:r>
          <a:endParaRPr lang="en-US" sz="1400" kern="1200" dirty="0"/>
        </a:p>
      </dsp:txBody>
      <dsp:txXfrm>
        <a:off x="3505" y="1097226"/>
        <a:ext cx="2756368" cy="1742765"/>
      </dsp:txXfrm>
    </dsp:sp>
    <dsp:sp modelId="{9AF1A245-C841-45B3-BA97-600F7CADD9A6}">
      <dsp:nvSpPr>
        <dsp:cNvPr id="0" name=""/>
        <dsp:cNvSpPr/>
      </dsp:nvSpPr>
      <dsp:spPr>
        <a:xfrm>
          <a:off x="3505" y="2901618"/>
          <a:ext cx="2756368" cy="17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endParaRPr lang="en-GB" sz="1100" kern="1200" dirty="0"/>
        </a:p>
      </dsp:txBody>
      <dsp:txXfrm>
        <a:off x="3505" y="2901618"/>
        <a:ext cx="2756368" cy="179714"/>
      </dsp:txXfrm>
    </dsp:sp>
    <dsp:sp modelId="{019A03EB-9B26-488A-9811-A5266D325713}">
      <dsp:nvSpPr>
        <dsp:cNvPr id="0" name=""/>
        <dsp:cNvSpPr/>
      </dsp:nvSpPr>
      <dsp:spPr>
        <a:xfrm>
          <a:off x="3242237" y="0"/>
          <a:ext cx="964728" cy="9647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64D0D0-D7F2-44A8-A5F6-40E149898B08}">
      <dsp:nvSpPr>
        <dsp:cNvPr id="0" name=""/>
        <dsp:cNvSpPr/>
      </dsp:nvSpPr>
      <dsp:spPr>
        <a:xfrm>
          <a:off x="3242237" y="1097226"/>
          <a:ext cx="2756368" cy="174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AU" sz="1400" kern="1200" dirty="0"/>
            <a:t>The plaintiff alleged that the Superintendent had been improperly influenced by the defendant and had not acted honestly, fairly and reasonably.  </a:t>
          </a:r>
          <a:endParaRPr lang="en-US" sz="1400" kern="1200" dirty="0"/>
        </a:p>
      </dsp:txBody>
      <dsp:txXfrm>
        <a:off x="3242237" y="1097226"/>
        <a:ext cx="2756368" cy="1742765"/>
      </dsp:txXfrm>
    </dsp:sp>
    <dsp:sp modelId="{C1011524-52E0-4E4F-BFD8-CEF2DFC322F4}">
      <dsp:nvSpPr>
        <dsp:cNvPr id="0" name=""/>
        <dsp:cNvSpPr/>
      </dsp:nvSpPr>
      <dsp:spPr>
        <a:xfrm>
          <a:off x="3242237" y="2901618"/>
          <a:ext cx="2756368" cy="17971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06893-D4D0-BA4B-9162-5A0AB4D417DB}" type="datetimeFigureOut">
              <a:rPr lang="en-US" smtClean="0"/>
              <a:t>9/26/23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85BD4-F3D5-C543-A721-D4EAE2D710B4}" type="slidenum">
              <a:rPr lang="en-US" smtClean="0"/>
              <a:t>‹#›</a:t>
            </a:fld>
            <a:endParaRPr lang="en-US"/>
          </a:p>
        </p:txBody>
      </p:sp>
    </p:spTree>
    <p:extLst>
      <p:ext uri="{BB962C8B-B14F-4D97-AF65-F5344CB8AC3E}">
        <p14:creationId xmlns:p14="http://schemas.microsoft.com/office/powerpoint/2010/main" val="269194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2</a:t>
            </a:fld>
            <a:endParaRPr lang="en-US" dirty="0"/>
          </a:p>
        </p:txBody>
      </p:sp>
    </p:spTree>
    <p:extLst>
      <p:ext uri="{BB962C8B-B14F-4D97-AF65-F5344CB8AC3E}">
        <p14:creationId xmlns:p14="http://schemas.microsoft.com/office/powerpoint/2010/main" val="266676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7FE814F-A7E5-9746-83C5-C31AF2CA0394}" type="slidenum">
              <a:rPr lang="en-US" smtClean="0"/>
              <a:t>11</a:t>
            </a:fld>
            <a:endParaRPr lang="en-US" dirty="0"/>
          </a:p>
        </p:txBody>
      </p:sp>
    </p:spTree>
    <p:extLst>
      <p:ext uri="{BB962C8B-B14F-4D97-AF65-F5344CB8AC3E}">
        <p14:creationId xmlns:p14="http://schemas.microsoft.com/office/powerpoint/2010/main" val="177228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7FE814F-A7E5-9746-83C5-C31AF2CA0394}" type="slidenum">
              <a:rPr lang="en-US" smtClean="0"/>
              <a:t>12</a:t>
            </a:fld>
            <a:endParaRPr lang="en-US"/>
          </a:p>
        </p:txBody>
      </p:sp>
    </p:spTree>
    <p:extLst>
      <p:ext uri="{BB962C8B-B14F-4D97-AF65-F5344CB8AC3E}">
        <p14:creationId xmlns:p14="http://schemas.microsoft.com/office/powerpoint/2010/main" val="583063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FE814F-A7E5-9746-83C5-C31AF2CA0394}" type="slidenum">
              <a:rPr lang="en-US" smtClean="0"/>
              <a:t>13</a:t>
            </a:fld>
            <a:endParaRPr lang="en-US"/>
          </a:p>
        </p:txBody>
      </p:sp>
    </p:spTree>
    <p:extLst>
      <p:ext uri="{BB962C8B-B14F-4D97-AF65-F5344CB8AC3E}">
        <p14:creationId xmlns:p14="http://schemas.microsoft.com/office/powerpoint/2010/main" val="2603998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14</a:t>
            </a:fld>
            <a:endParaRPr lang="en-US"/>
          </a:p>
        </p:txBody>
      </p:sp>
    </p:spTree>
    <p:extLst>
      <p:ext uri="{BB962C8B-B14F-4D97-AF65-F5344CB8AC3E}">
        <p14:creationId xmlns:p14="http://schemas.microsoft.com/office/powerpoint/2010/main" val="1155899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15</a:t>
            </a:fld>
            <a:endParaRPr lang="en-US" dirty="0"/>
          </a:p>
        </p:txBody>
      </p:sp>
    </p:spTree>
    <p:extLst>
      <p:ext uri="{BB962C8B-B14F-4D97-AF65-F5344CB8AC3E}">
        <p14:creationId xmlns:p14="http://schemas.microsoft.com/office/powerpoint/2010/main" val="1937729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16</a:t>
            </a:fld>
            <a:endParaRPr lang="en-US" dirty="0"/>
          </a:p>
        </p:txBody>
      </p:sp>
    </p:spTree>
    <p:extLst>
      <p:ext uri="{BB962C8B-B14F-4D97-AF65-F5344CB8AC3E}">
        <p14:creationId xmlns:p14="http://schemas.microsoft.com/office/powerpoint/2010/main" val="323892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17</a:t>
            </a:fld>
            <a:endParaRPr lang="en-US" dirty="0"/>
          </a:p>
        </p:txBody>
      </p:sp>
    </p:spTree>
    <p:extLst>
      <p:ext uri="{BB962C8B-B14F-4D97-AF65-F5344CB8AC3E}">
        <p14:creationId xmlns:p14="http://schemas.microsoft.com/office/powerpoint/2010/main" val="103142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18</a:t>
            </a:fld>
            <a:endParaRPr lang="en-US" dirty="0"/>
          </a:p>
        </p:txBody>
      </p:sp>
    </p:spTree>
    <p:extLst>
      <p:ext uri="{BB962C8B-B14F-4D97-AF65-F5344CB8AC3E}">
        <p14:creationId xmlns:p14="http://schemas.microsoft.com/office/powerpoint/2010/main" val="1933528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FE814F-A7E5-9746-83C5-C31AF2CA0394}" type="slidenum">
              <a:rPr lang="en-US" smtClean="0"/>
              <a:t>19</a:t>
            </a:fld>
            <a:endParaRPr lang="en-US" dirty="0"/>
          </a:p>
        </p:txBody>
      </p:sp>
    </p:spTree>
    <p:extLst>
      <p:ext uri="{BB962C8B-B14F-4D97-AF65-F5344CB8AC3E}">
        <p14:creationId xmlns:p14="http://schemas.microsoft.com/office/powerpoint/2010/main" val="3617534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FE814F-A7E5-9746-83C5-C31AF2CA0394}" type="slidenum">
              <a:rPr lang="en-US" smtClean="0"/>
              <a:t>20</a:t>
            </a:fld>
            <a:endParaRPr lang="en-US" dirty="0"/>
          </a:p>
        </p:txBody>
      </p:sp>
    </p:spTree>
    <p:extLst>
      <p:ext uri="{BB962C8B-B14F-4D97-AF65-F5344CB8AC3E}">
        <p14:creationId xmlns:p14="http://schemas.microsoft.com/office/powerpoint/2010/main" val="3136643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3</a:t>
            </a:fld>
            <a:endParaRPr lang="en-US"/>
          </a:p>
        </p:txBody>
      </p:sp>
    </p:spTree>
    <p:extLst>
      <p:ext uri="{BB962C8B-B14F-4D97-AF65-F5344CB8AC3E}">
        <p14:creationId xmlns:p14="http://schemas.microsoft.com/office/powerpoint/2010/main" val="3340664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21</a:t>
            </a:fld>
            <a:endParaRPr lang="en-US" dirty="0"/>
          </a:p>
        </p:txBody>
      </p:sp>
    </p:spTree>
    <p:extLst>
      <p:ext uri="{BB962C8B-B14F-4D97-AF65-F5344CB8AC3E}">
        <p14:creationId xmlns:p14="http://schemas.microsoft.com/office/powerpoint/2010/main" val="1328556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FE814F-A7E5-9746-83C5-C31AF2CA0394}" type="slidenum">
              <a:rPr lang="en-US" smtClean="0"/>
              <a:t>22</a:t>
            </a:fld>
            <a:endParaRPr lang="en-US" dirty="0"/>
          </a:p>
        </p:txBody>
      </p:sp>
    </p:spTree>
    <p:extLst>
      <p:ext uri="{BB962C8B-B14F-4D97-AF65-F5344CB8AC3E}">
        <p14:creationId xmlns:p14="http://schemas.microsoft.com/office/powerpoint/2010/main" val="105571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FE814F-A7E5-9746-83C5-C31AF2CA0394}" type="slidenum">
              <a:rPr lang="en-US" smtClean="0"/>
              <a:t>23</a:t>
            </a:fld>
            <a:endParaRPr lang="en-US" dirty="0"/>
          </a:p>
        </p:txBody>
      </p:sp>
    </p:spTree>
    <p:extLst>
      <p:ext uri="{BB962C8B-B14F-4D97-AF65-F5344CB8AC3E}">
        <p14:creationId xmlns:p14="http://schemas.microsoft.com/office/powerpoint/2010/main" val="256235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4</a:t>
            </a:fld>
            <a:endParaRPr lang="en-US" dirty="0"/>
          </a:p>
        </p:txBody>
      </p:sp>
    </p:spTree>
    <p:extLst>
      <p:ext uri="{BB962C8B-B14F-4D97-AF65-F5344CB8AC3E}">
        <p14:creationId xmlns:p14="http://schemas.microsoft.com/office/powerpoint/2010/main" val="556087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5</a:t>
            </a:fld>
            <a:endParaRPr lang="en-US" dirty="0"/>
          </a:p>
        </p:txBody>
      </p:sp>
    </p:spTree>
    <p:extLst>
      <p:ext uri="{BB962C8B-B14F-4D97-AF65-F5344CB8AC3E}">
        <p14:creationId xmlns:p14="http://schemas.microsoft.com/office/powerpoint/2010/main" val="4262186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pPr>
              <a:defRPr/>
            </a:pPr>
            <a:fld id="{6F81703E-D7C0-47C7-BF68-389BF15C33C4}" type="slidenum">
              <a:rPr lang="en-AU" smtClean="0"/>
              <a:pPr>
                <a:defRPr/>
              </a:pPr>
              <a:t>6</a:t>
            </a:fld>
            <a:endParaRPr lang="en-AU"/>
          </a:p>
        </p:txBody>
      </p:sp>
    </p:spTree>
    <p:extLst>
      <p:ext uri="{BB962C8B-B14F-4D97-AF65-F5344CB8AC3E}">
        <p14:creationId xmlns:p14="http://schemas.microsoft.com/office/powerpoint/2010/main" val="2856576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pPr>
              <a:defRPr/>
            </a:pPr>
            <a:fld id="{6F81703E-D7C0-47C7-BF68-389BF15C33C4}" type="slidenum">
              <a:rPr lang="en-AU" smtClean="0"/>
              <a:pPr>
                <a:defRPr/>
              </a:pPr>
              <a:t>7</a:t>
            </a:fld>
            <a:endParaRPr lang="en-AU"/>
          </a:p>
        </p:txBody>
      </p:sp>
    </p:spTree>
    <p:extLst>
      <p:ext uri="{BB962C8B-B14F-4D97-AF65-F5344CB8AC3E}">
        <p14:creationId xmlns:p14="http://schemas.microsoft.com/office/powerpoint/2010/main" val="328311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8</a:t>
            </a:fld>
            <a:endParaRPr lang="en-US"/>
          </a:p>
        </p:txBody>
      </p:sp>
    </p:spTree>
    <p:extLst>
      <p:ext uri="{BB962C8B-B14F-4D97-AF65-F5344CB8AC3E}">
        <p14:creationId xmlns:p14="http://schemas.microsoft.com/office/powerpoint/2010/main" val="4099997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FE814F-A7E5-9746-83C5-C31AF2CA0394}" type="slidenum">
              <a:rPr lang="en-US" smtClean="0"/>
              <a:t>9</a:t>
            </a:fld>
            <a:endParaRPr lang="en-US" dirty="0"/>
          </a:p>
        </p:txBody>
      </p:sp>
    </p:spTree>
    <p:extLst>
      <p:ext uri="{BB962C8B-B14F-4D97-AF65-F5344CB8AC3E}">
        <p14:creationId xmlns:p14="http://schemas.microsoft.com/office/powerpoint/2010/main" val="3994308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E814F-A7E5-9746-83C5-C31AF2CA0394}" type="slidenum">
              <a:rPr lang="en-US" smtClean="0"/>
              <a:t>10</a:t>
            </a:fld>
            <a:endParaRPr lang="en-US" dirty="0"/>
          </a:p>
        </p:txBody>
      </p:sp>
    </p:spTree>
    <p:extLst>
      <p:ext uri="{BB962C8B-B14F-4D97-AF65-F5344CB8AC3E}">
        <p14:creationId xmlns:p14="http://schemas.microsoft.com/office/powerpoint/2010/main" val="3003759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03917-907F-20B7-6F57-B551449F67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7FF78AAA-E652-488F-A73B-2A8FB1A5B0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0A9C3789-1171-0561-BC17-C91432556A0B}"/>
              </a:ext>
            </a:extLst>
          </p:cNvPr>
          <p:cNvSpPr>
            <a:spLocks noGrp="1"/>
          </p:cNvSpPr>
          <p:nvPr>
            <p:ph type="dt" sz="half" idx="10"/>
          </p:nvPr>
        </p:nvSpPr>
        <p:spPr/>
        <p:txBody>
          <a:bodyPr/>
          <a:lstStyle/>
          <a:p>
            <a:fld id="{67E42F17-8394-8A4C-A344-91E02220FEDB}" type="datetimeFigureOut">
              <a:rPr lang="x-none" smtClean="0"/>
              <a:pPr/>
              <a:t>9/26/23</a:t>
            </a:fld>
            <a:endParaRPr lang="x-none"/>
          </a:p>
        </p:txBody>
      </p:sp>
      <p:sp>
        <p:nvSpPr>
          <p:cNvPr id="5" name="Footer Placeholder 4">
            <a:extLst>
              <a:ext uri="{FF2B5EF4-FFF2-40B4-BE49-F238E27FC236}">
                <a16:creationId xmlns:a16="http://schemas.microsoft.com/office/drawing/2014/main" id="{4739D153-800A-28C6-148E-A7C83FFC1C2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200025D-125A-D4C8-58FC-A4C40080AED1}"/>
              </a:ext>
            </a:extLst>
          </p:cNvPr>
          <p:cNvSpPr>
            <a:spLocks noGrp="1"/>
          </p:cNvSpPr>
          <p:nvPr>
            <p:ph type="sldNum" sz="quarter" idx="12"/>
          </p:nvPr>
        </p:nvSpPr>
        <p:spPr/>
        <p:txBody>
          <a:bodyPr/>
          <a:lstStyle/>
          <a:p>
            <a:fld id="{4729A0EF-43CD-134D-B5B5-FE2712C1F5C8}" type="slidenum">
              <a:rPr lang="x-none" smtClean="0"/>
              <a:pPr/>
              <a:t>‹#›</a:t>
            </a:fld>
            <a:endParaRPr lang="x-none"/>
          </a:p>
        </p:txBody>
      </p:sp>
    </p:spTree>
    <p:extLst>
      <p:ext uri="{BB962C8B-B14F-4D97-AF65-F5344CB8AC3E}">
        <p14:creationId xmlns:p14="http://schemas.microsoft.com/office/powerpoint/2010/main" val="345366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42F5-CFFE-1BB1-B52B-2C7BD36D886B}"/>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0313EFF2-520E-2EEC-BAAE-884C961C61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A9396BD-C28B-A7E5-493A-62BE4D970372}"/>
              </a:ext>
            </a:extLst>
          </p:cNvPr>
          <p:cNvSpPr>
            <a:spLocks noGrp="1"/>
          </p:cNvSpPr>
          <p:nvPr>
            <p:ph type="dt" sz="half" idx="10"/>
          </p:nvPr>
        </p:nvSpPr>
        <p:spPr/>
        <p:txBody>
          <a:bodyPr/>
          <a:lstStyle/>
          <a:p>
            <a:fld id="{67E42F17-8394-8A4C-A344-91E02220FEDB}" type="datetimeFigureOut">
              <a:rPr lang="x-none" smtClean="0"/>
              <a:pPr/>
              <a:t>9/26/23</a:t>
            </a:fld>
            <a:endParaRPr lang="x-none"/>
          </a:p>
        </p:txBody>
      </p:sp>
      <p:sp>
        <p:nvSpPr>
          <p:cNvPr id="5" name="Footer Placeholder 4">
            <a:extLst>
              <a:ext uri="{FF2B5EF4-FFF2-40B4-BE49-F238E27FC236}">
                <a16:creationId xmlns:a16="http://schemas.microsoft.com/office/drawing/2014/main" id="{3561119D-FA1A-F228-3576-E42F6484C09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1905BEC-04E2-36B0-4FEF-97D4391B2EFF}"/>
              </a:ext>
            </a:extLst>
          </p:cNvPr>
          <p:cNvSpPr>
            <a:spLocks noGrp="1"/>
          </p:cNvSpPr>
          <p:nvPr>
            <p:ph type="sldNum" sz="quarter" idx="12"/>
          </p:nvPr>
        </p:nvSpPr>
        <p:spPr/>
        <p:txBody>
          <a:bodyPr/>
          <a:lstStyle/>
          <a:p>
            <a:fld id="{4729A0EF-43CD-134D-B5B5-FE2712C1F5C8}" type="slidenum">
              <a:rPr lang="x-none" smtClean="0"/>
              <a:pPr/>
              <a:t>‹#›</a:t>
            </a:fld>
            <a:endParaRPr lang="x-none"/>
          </a:p>
        </p:txBody>
      </p:sp>
    </p:spTree>
    <p:extLst>
      <p:ext uri="{BB962C8B-B14F-4D97-AF65-F5344CB8AC3E}">
        <p14:creationId xmlns:p14="http://schemas.microsoft.com/office/powerpoint/2010/main" val="2456145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D683DC-932B-6793-904F-AC5EAEB933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5BF7F92-C501-6260-F929-7985C533D6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5C8D1DE-E279-4627-4675-C443E5E7189E}"/>
              </a:ext>
            </a:extLst>
          </p:cNvPr>
          <p:cNvSpPr>
            <a:spLocks noGrp="1"/>
          </p:cNvSpPr>
          <p:nvPr>
            <p:ph type="dt" sz="half" idx="10"/>
          </p:nvPr>
        </p:nvSpPr>
        <p:spPr/>
        <p:txBody>
          <a:bodyPr/>
          <a:lstStyle/>
          <a:p>
            <a:fld id="{67E42F17-8394-8A4C-A344-91E02220FEDB}" type="datetimeFigureOut">
              <a:rPr lang="x-none" smtClean="0"/>
              <a:pPr/>
              <a:t>9/26/23</a:t>
            </a:fld>
            <a:endParaRPr lang="x-none"/>
          </a:p>
        </p:txBody>
      </p:sp>
      <p:sp>
        <p:nvSpPr>
          <p:cNvPr id="5" name="Footer Placeholder 4">
            <a:extLst>
              <a:ext uri="{FF2B5EF4-FFF2-40B4-BE49-F238E27FC236}">
                <a16:creationId xmlns:a16="http://schemas.microsoft.com/office/drawing/2014/main" id="{65428A38-C182-764D-A3AE-5B7820A6D59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E99E4CA-D434-5C3A-FD02-34237B8928B8}"/>
              </a:ext>
            </a:extLst>
          </p:cNvPr>
          <p:cNvSpPr>
            <a:spLocks noGrp="1"/>
          </p:cNvSpPr>
          <p:nvPr>
            <p:ph type="sldNum" sz="quarter" idx="12"/>
          </p:nvPr>
        </p:nvSpPr>
        <p:spPr/>
        <p:txBody>
          <a:bodyPr/>
          <a:lstStyle/>
          <a:p>
            <a:fld id="{4729A0EF-43CD-134D-B5B5-FE2712C1F5C8}" type="slidenum">
              <a:rPr lang="x-none" smtClean="0"/>
              <a:pPr/>
              <a:t>‹#›</a:t>
            </a:fld>
            <a:endParaRPr lang="x-none"/>
          </a:p>
        </p:txBody>
      </p:sp>
    </p:spTree>
    <p:extLst>
      <p:ext uri="{BB962C8B-B14F-4D97-AF65-F5344CB8AC3E}">
        <p14:creationId xmlns:p14="http://schemas.microsoft.com/office/powerpoint/2010/main" val="176270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a:t>9/26/23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extLst>
      <p:ext uri="{BB962C8B-B14F-4D97-AF65-F5344CB8AC3E}">
        <p14:creationId xmlns:p14="http://schemas.microsoft.com/office/powerpoint/2010/main" val="133715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Overview with 4 sections">
    <p:spTree>
      <p:nvGrpSpPr>
        <p:cNvPr id="1" name=""/>
        <p:cNvGrpSpPr/>
        <p:nvPr/>
      </p:nvGrpSpPr>
      <p:grpSpPr>
        <a:xfrm>
          <a:off x="0" y="0"/>
          <a:ext cx="0" cy="0"/>
          <a:chOff x="0" y="0"/>
          <a:chExt cx="0" cy="0"/>
        </a:xfrm>
      </p:grpSpPr>
      <p:sp>
        <p:nvSpPr>
          <p:cNvPr id="24" name="Page#"/>
          <p:cNvSpPr txBox="1"/>
          <p:nvPr userDrawn="1"/>
        </p:nvSpPr>
        <p:spPr>
          <a:xfrm>
            <a:off x="10896533" y="6397295"/>
            <a:ext cx="480000" cy="240000"/>
          </a:xfrm>
          <a:prstGeom prst="rect">
            <a:avLst/>
          </a:prstGeom>
          <a:noFill/>
        </p:spPr>
        <p:txBody>
          <a:bodyPr wrap="square" lIns="0" tIns="0" rIns="0" bIns="0" rtlCol="0" anchor="ctr">
            <a:noAutofit/>
          </a:bodyPr>
          <a:lstStyle/>
          <a:p>
            <a:pPr marL="0" marR="0" indent="0" algn="r" defTabSz="609585" rtl="0" eaLnBrk="1" fontAlgn="base" latinLnBrk="0" hangingPunct="1">
              <a:lnSpc>
                <a:spcPct val="100000"/>
              </a:lnSpc>
              <a:spcBef>
                <a:spcPts val="400"/>
              </a:spcBef>
              <a:spcAft>
                <a:spcPts val="400"/>
              </a:spcAft>
              <a:buClr>
                <a:schemeClr val="accent1"/>
              </a:buClr>
              <a:buSzTx/>
              <a:buFont typeface="TheSans B8 ExtraBold" pitchFamily="34" charset="0"/>
              <a:buNone/>
              <a:tabLst/>
              <a:defRPr/>
            </a:pPr>
            <a:fld id="{1DC0BF49-0FA9-4B0A-B84D-F918BF22066E}" type="slidenum">
              <a:rPr lang="en-AU" sz="1467" kern="1200" smtClean="0">
                <a:solidFill>
                  <a:schemeClr val="accent2"/>
                </a:solidFill>
                <a:latin typeface="TheSansB W6 SemiBold" pitchFamily="34" charset="0"/>
                <a:ea typeface="+mn-ea"/>
                <a:cs typeface="Arial" charset="0"/>
              </a:rPr>
              <a:pPr marL="0" marR="0" indent="0" algn="r" defTabSz="609585" rtl="0" eaLnBrk="1" fontAlgn="base" latinLnBrk="0" hangingPunct="1">
                <a:lnSpc>
                  <a:spcPct val="100000"/>
                </a:lnSpc>
                <a:spcBef>
                  <a:spcPts val="400"/>
                </a:spcBef>
                <a:spcAft>
                  <a:spcPts val="400"/>
                </a:spcAft>
                <a:buClr>
                  <a:schemeClr val="accent1"/>
                </a:buClr>
                <a:buSzTx/>
                <a:buFont typeface="TheSans B8 ExtraBold" pitchFamily="34" charset="0"/>
                <a:buNone/>
                <a:tabLst/>
                <a:defRPr/>
              </a:pPr>
              <a:t>‹#›</a:t>
            </a:fld>
            <a:endParaRPr lang="en-AU" sz="1467" kern="1200" dirty="0">
              <a:solidFill>
                <a:schemeClr val="accent2"/>
              </a:solidFill>
              <a:latin typeface="TheSansB W6 SemiBold" pitchFamily="34" charset="0"/>
              <a:ea typeface="+mn-ea"/>
              <a:cs typeface="Arial" charset="0"/>
            </a:endParaRPr>
          </a:p>
        </p:txBody>
      </p:sp>
      <p:sp>
        <p:nvSpPr>
          <p:cNvPr id="9" name="Webaddress"/>
          <p:cNvSpPr txBox="1">
            <a:spLocks noChangeArrowheads="1"/>
          </p:cNvSpPr>
          <p:nvPr userDrawn="1"/>
        </p:nvSpPr>
        <p:spPr bwMode="auto">
          <a:xfrm>
            <a:off x="9459012" y="6398684"/>
            <a:ext cx="1600200" cy="27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a:defRPr/>
            </a:pPr>
            <a:r>
              <a:rPr lang="en-AU" altLang="en-US" sz="1467" dirty="0">
                <a:solidFill>
                  <a:srgbClr val="0074BF"/>
                </a:solidFill>
                <a:latin typeface="TheSansB W6 SemiBold" pitchFamily="34" charset="0"/>
                <a:cs typeface="Arial" charset="0"/>
              </a:rPr>
              <a:t>allens.com.au	|</a:t>
            </a:r>
          </a:p>
        </p:txBody>
      </p:sp>
      <p:sp>
        <p:nvSpPr>
          <p:cNvPr id="11" name="Grey"/>
          <p:cNvSpPr/>
          <p:nvPr userDrawn="1"/>
        </p:nvSpPr>
        <p:spPr>
          <a:xfrm>
            <a:off x="7631403" y="0"/>
            <a:ext cx="384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AU" sz="2400" dirty="0"/>
          </a:p>
        </p:txBody>
      </p:sp>
      <p:sp>
        <p:nvSpPr>
          <p:cNvPr id="8" name="Title"/>
          <p:cNvSpPr>
            <a:spLocks noGrp="1"/>
          </p:cNvSpPr>
          <p:nvPr>
            <p:ph type="title" hasCustomPrompt="1"/>
          </p:nvPr>
        </p:nvSpPr>
        <p:spPr>
          <a:xfrm>
            <a:off x="719403" y="452670"/>
            <a:ext cx="10752000" cy="471487"/>
          </a:xfrm>
        </p:spPr>
        <p:txBody>
          <a:bodyPr lIns="0"/>
          <a:lstStyle>
            <a:lvl1pPr>
              <a:lnSpc>
                <a:spcPct val="90000"/>
              </a:lnSpc>
              <a:defRPr sz="3200" baseline="0"/>
            </a:lvl1pPr>
          </a:lstStyle>
          <a:p>
            <a:r>
              <a:rPr lang="en-US" dirty="0"/>
              <a:t>Overview with 4 sections</a:t>
            </a:r>
            <a:endParaRPr lang="en-AU" dirty="0"/>
          </a:p>
        </p:txBody>
      </p:sp>
    </p:spTree>
    <p:extLst>
      <p:ext uri="{BB962C8B-B14F-4D97-AF65-F5344CB8AC3E}">
        <p14:creationId xmlns:p14="http://schemas.microsoft.com/office/powerpoint/2010/main" val="234474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A6098-6363-ECCB-E296-66EF4AE66EA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2D52F5F3-0A19-1E10-5277-BE6C3E1860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222E6C5-97E1-6604-C355-06D87071C4DC}"/>
              </a:ext>
            </a:extLst>
          </p:cNvPr>
          <p:cNvSpPr>
            <a:spLocks noGrp="1"/>
          </p:cNvSpPr>
          <p:nvPr>
            <p:ph type="dt" sz="half" idx="10"/>
          </p:nvPr>
        </p:nvSpPr>
        <p:spPr/>
        <p:txBody>
          <a:bodyPr/>
          <a:lstStyle/>
          <a:p>
            <a:fld id="{67E42F17-8394-8A4C-A344-91E02220FEDB}" type="datetimeFigureOut">
              <a:rPr lang="x-none" smtClean="0"/>
              <a:pPr/>
              <a:t>9/26/23</a:t>
            </a:fld>
            <a:endParaRPr lang="x-none"/>
          </a:p>
        </p:txBody>
      </p:sp>
      <p:sp>
        <p:nvSpPr>
          <p:cNvPr id="5" name="Footer Placeholder 4">
            <a:extLst>
              <a:ext uri="{FF2B5EF4-FFF2-40B4-BE49-F238E27FC236}">
                <a16:creationId xmlns:a16="http://schemas.microsoft.com/office/drawing/2014/main" id="{3DAF3F12-2A13-9036-F30A-828C9C3BBAD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3DF9244-66DC-AD84-8E52-16DF46199139}"/>
              </a:ext>
            </a:extLst>
          </p:cNvPr>
          <p:cNvSpPr>
            <a:spLocks noGrp="1"/>
          </p:cNvSpPr>
          <p:nvPr>
            <p:ph type="sldNum" sz="quarter" idx="12"/>
          </p:nvPr>
        </p:nvSpPr>
        <p:spPr/>
        <p:txBody>
          <a:bodyPr/>
          <a:lstStyle/>
          <a:p>
            <a:fld id="{4729A0EF-43CD-134D-B5B5-FE2712C1F5C8}" type="slidenum">
              <a:rPr lang="x-none" smtClean="0"/>
              <a:pPr/>
              <a:t>‹#›</a:t>
            </a:fld>
            <a:endParaRPr lang="x-none"/>
          </a:p>
        </p:txBody>
      </p:sp>
    </p:spTree>
    <p:extLst>
      <p:ext uri="{BB962C8B-B14F-4D97-AF65-F5344CB8AC3E}">
        <p14:creationId xmlns:p14="http://schemas.microsoft.com/office/powerpoint/2010/main" val="534342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E85C-7F99-ABB1-AF4A-8ED1981B11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7BFE6BAF-D78F-DFC0-8F2A-CC85C9B8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E70EB4-B7F6-446D-56AC-2DB969643C7C}"/>
              </a:ext>
            </a:extLst>
          </p:cNvPr>
          <p:cNvSpPr>
            <a:spLocks noGrp="1"/>
          </p:cNvSpPr>
          <p:nvPr>
            <p:ph type="dt" sz="half" idx="10"/>
          </p:nvPr>
        </p:nvSpPr>
        <p:spPr/>
        <p:txBody>
          <a:bodyPr/>
          <a:lstStyle/>
          <a:p>
            <a:fld id="{67E42F17-8394-8A4C-A344-91E02220FEDB}" type="datetimeFigureOut">
              <a:rPr lang="x-none" smtClean="0"/>
              <a:pPr/>
              <a:t>9/26/23</a:t>
            </a:fld>
            <a:endParaRPr lang="x-none"/>
          </a:p>
        </p:txBody>
      </p:sp>
      <p:sp>
        <p:nvSpPr>
          <p:cNvPr id="5" name="Footer Placeholder 4">
            <a:extLst>
              <a:ext uri="{FF2B5EF4-FFF2-40B4-BE49-F238E27FC236}">
                <a16:creationId xmlns:a16="http://schemas.microsoft.com/office/drawing/2014/main" id="{3F486753-5F25-92B4-1816-A201154DDA4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A0BB6BB-57AF-7320-D142-D72597DB1F67}"/>
              </a:ext>
            </a:extLst>
          </p:cNvPr>
          <p:cNvSpPr>
            <a:spLocks noGrp="1"/>
          </p:cNvSpPr>
          <p:nvPr>
            <p:ph type="sldNum" sz="quarter" idx="12"/>
          </p:nvPr>
        </p:nvSpPr>
        <p:spPr/>
        <p:txBody>
          <a:bodyPr/>
          <a:lstStyle/>
          <a:p>
            <a:fld id="{4729A0EF-43CD-134D-B5B5-FE2712C1F5C8}" type="slidenum">
              <a:rPr lang="x-none" smtClean="0"/>
              <a:pPr/>
              <a:t>‹#›</a:t>
            </a:fld>
            <a:endParaRPr lang="x-none"/>
          </a:p>
        </p:txBody>
      </p:sp>
    </p:spTree>
    <p:extLst>
      <p:ext uri="{BB962C8B-B14F-4D97-AF65-F5344CB8AC3E}">
        <p14:creationId xmlns:p14="http://schemas.microsoft.com/office/powerpoint/2010/main" val="119887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1A71-E5FD-109F-D793-6051B7727CD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46BEE6CF-DD93-81D8-4612-CE7E76F0BC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FF9838FE-0BCF-91F8-1D29-0736900FEC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BA924C08-6148-7734-76B6-A070BD086EDD}"/>
              </a:ext>
            </a:extLst>
          </p:cNvPr>
          <p:cNvSpPr>
            <a:spLocks noGrp="1"/>
          </p:cNvSpPr>
          <p:nvPr>
            <p:ph type="dt" sz="half" idx="10"/>
          </p:nvPr>
        </p:nvSpPr>
        <p:spPr/>
        <p:txBody>
          <a:bodyPr/>
          <a:lstStyle/>
          <a:p>
            <a:fld id="{67E42F17-8394-8A4C-A344-91E02220FEDB}" type="datetimeFigureOut">
              <a:rPr lang="x-none" smtClean="0"/>
              <a:pPr/>
              <a:t>9/26/23</a:t>
            </a:fld>
            <a:endParaRPr lang="x-none"/>
          </a:p>
        </p:txBody>
      </p:sp>
      <p:sp>
        <p:nvSpPr>
          <p:cNvPr id="6" name="Footer Placeholder 5">
            <a:extLst>
              <a:ext uri="{FF2B5EF4-FFF2-40B4-BE49-F238E27FC236}">
                <a16:creationId xmlns:a16="http://schemas.microsoft.com/office/drawing/2014/main" id="{FD992125-9B32-18C6-B057-60B725103D1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BF7D15F6-8C04-0980-DF8F-2C1FA68425B1}"/>
              </a:ext>
            </a:extLst>
          </p:cNvPr>
          <p:cNvSpPr>
            <a:spLocks noGrp="1"/>
          </p:cNvSpPr>
          <p:nvPr>
            <p:ph type="sldNum" sz="quarter" idx="12"/>
          </p:nvPr>
        </p:nvSpPr>
        <p:spPr/>
        <p:txBody>
          <a:bodyPr/>
          <a:lstStyle/>
          <a:p>
            <a:fld id="{4729A0EF-43CD-134D-B5B5-FE2712C1F5C8}" type="slidenum">
              <a:rPr lang="x-none" smtClean="0"/>
              <a:pPr/>
              <a:t>‹#›</a:t>
            </a:fld>
            <a:endParaRPr lang="x-none"/>
          </a:p>
        </p:txBody>
      </p:sp>
    </p:spTree>
    <p:extLst>
      <p:ext uri="{BB962C8B-B14F-4D97-AF65-F5344CB8AC3E}">
        <p14:creationId xmlns:p14="http://schemas.microsoft.com/office/powerpoint/2010/main" val="9912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E33C-D301-6B8E-A741-B5D5DFA609D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09A407C0-A77B-0D08-10DA-40F5DF54C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632D57-2A8C-4D34-0AF3-4105C821E9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B5322D1D-6913-36F9-44F7-5F169C586B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9824AD-E9C9-D7A0-F87D-2B9AD63857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461154DD-2923-4126-7851-6E1EDD9A04FE}"/>
              </a:ext>
            </a:extLst>
          </p:cNvPr>
          <p:cNvSpPr>
            <a:spLocks noGrp="1"/>
          </p:cNvSpPr>
          <p:nvPr>
            <p:ph type="dt" sz="half" idx="10"/>
          </p:nvPr>
        </p:nvSpPr>
        <p:spPr/>
        <p:txBody>
          <a:bodyPr/>
          <a:lstStyle/>
          <a:p>
            <a:fld id="{67E42F17-8394-8A4C-A344-91E02220FEDB}" type="datetimeFigureOut">
              <a:rPr lang="x-none" smtClean="0"/>
              <a:pPr/>
              <a:t>9/26/23</a:t>
            </a:fld>
            <a:endParaRPr lang="x-none"/>
          </a:p>
        </p:txBody>
      </p:sp>
      <p:sp>
        <p:nvSpPr>
          <p:cNvPr id="8" name="Footer Placeholder 7">
            <a:extLst>
              <a:ext uri="{FF2B5EF4-FFF2-40B4-BE49-F238E27FC236}">
                <a16:creationId xmlns:a16="http://schemas.microsoft.com/office/drawing/2014/main" id="{ED297033-3D68-3326-28A2-B64159BFA34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BF5B5B27-E6CA-8B94-21C2-352FD320DE84}"/>
              </a:ext>
            </a:extLst>
          </p:cNvPr>
          <p:cNvSpPr>
            <a:spLocks noGrp="1"/>
          </p:cNvSpPr>
          <p:nvPr>
            <p:ph type="sldNum" sz="quarter" idx="12"/>
          </p:nvPr>
        </p:nvSpPr>
        <p:spPr/>
        <p:txBody>
          <a:bodyPr/>
          <a:lstStyle/>
          <a:p>
            <a:fld id="{4729A0EF-43CD-134D-B5B5-FE2712C1F5C8}" type="slidenum">
              <a:rPr lang="x-none" smtClean="0"/>
              <a:pPr/>
              <a:t>‹#›</a:t>
            </a:fld>
            <a:endParaRPr lang="x-none"/>
          </a:p>
        </p:txBody>
      </p:sp>
    </p:spTree>
    <p:extLst>
      <p:ext uri="{BB962C8B-B14F-4D97-AF65-F5344CB8AC3E}">
        <p14:creationId xmlns:p14="http://schemas.microsoft.com/office/powerpoint/2010/main" val="403160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A0A3-CF26-DE2D-3F1C-16EC72288DDC}"/>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317D39CF-C09D-499D-3D55-935B31FF251E}"/>
              </a:ext>
            </a:extLst>
          </p:cNvPr>
          <p:cNvSpPr>
            <a:spLocks noGrp="1"/>
          </p:cNvSpPr>
          <p:nvPr>
            <p:ph type="dt" sz="half" idx="10"/>
          </p:nvPr>
        </p:nvSpPr>
        <p:spPr/>
        <p:txBody>
          <a:bodyPr/>
          <a:lstStyle/>
          <a:p>
            <a:fld id="{67E42F17-8394-8A4C-A344-91E02220FEDB}" type="datetimeFigureOut">
              <a:rPr lang="x-none" smtClean="0"/>
              <a:pPr/>
              <a:t>9/26/23</a:t>
            </a:fld>
            <a:endParaRPr lang="x-none"/>
          </a:p>
        </p:txBody>
      </p:sp>
      <p:sp>
        <p:nvSpPr>
          <p:cNvPr id="4" name="Footer Placeholder 3">
            <a:extLst>
              <a:ext uri="{FF2B5EF4-FFF2-40B4-BE49-F238E27FC236}">
                <a16:creationId xmlns:a16="http://schemas.microsoft.com/office/drawing/2014/main" id="{C173C209-2A27-7EAF-BCCA-E5DA02635B0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860D647B-3E2D-6627-2A38-D39E6600DCA9}"/>
              </a:ext>
            </a:extLst>
          </p:cNvPr>
          <p:cNvSpPr>
            <a:spLocks noGrp="1"/>
          </p:cNvSpPr>
          <p:nvPr>
            <p:ph type="sldNum" sz="quarter" idx="12"/>
          </p:nvPr>
        </p:nvSpPr>
        <p:spPr/>
        <p:txBody>
          <a:bodyPr/>
          <a:lstStyle/>
          <a:p>
            <a:fld id="{4729A0EF-43CD-134D-B5B5-FE2712C1F5C8}" type="slidenum">
              <a:rPr lang="x-none" smtClean="0"/>
              <a:pPr/>
              <a:t>‹#›</a:t>
            </a:fld>
            <a:endParaRPr lang="x-none"/>
          </a:p>
        </p:txBody>
      </p:sp>
    </p:spTree>
    <p:extLst>
      <p:ext uri="{BB962C8B-B14F-4D97-AF65-F5344CB8AC3E}">
        <p14:creationId xmlns:p14="http://schemas.microsoft.com/office/powerpoint/2010/main" val="44464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84D7E1-EFEC-3B1D-4820-54CE46FF0550}"/>
              </a:ext>
            </a:extLst>
          </p:cNvPr>
          <p:cNvSpPr>
            <a:spLocks noGrp="1"/>
          </p:cNvSpPr>
          <p:nvPr>
            <p:ph type="dt" sz="half" idx="10"/>
          </p:nvPr>
        </p:nvSpPr>
        <p:spPr/>
        <p:txBody>
          <a:bodyPr/>
          <a:lstStyle/>
          <a:p>
            <a:fld id="{67E42F17-8394-8A4C-A344-91E02220FEDB}" type="datetimeFigureOut">
              <a:rPr lang="x-none" smtClean="0"/>
              <a:pPr/>
              <a:t>9/26/23</a:t>
            </a:fld>
            <a:endParaRPr lang="x-none"/>
          </a:p>
        </p:txBody>
      </p:sp>
      <p:sp>
        <p:nvSpPr>
          <p:cNvPr id="3" name="Footer Placeholder 2">
            <a:extLst>
              <a:ext uri="{FF2B5EF4-FFF2-40B4-BE49-F238E27FC236}">
                <a16:creationId xmlns:a16="http://schemas.microsoft.com/office/drawing/2014/main" id="{D32A871F-48D0-4AF2-879F-D6BAD5D4240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25C439D4-F4CD-4461-8F93-08107F0361FA}"/>
              </a:ext>
            </a:extLst>
          </p:cNvPr>
          <p:cNvSpPr>
            <a:spLocks noGrp="1"/>
          </p:cNvSpPr>
          <p:nvPr>
            <p:ph type="sldNum" sz="quarter" idx="12"/>
          </p:nvPr>
        </p:nvSpPr>
        <p:spPr/>
        <p:txBody>
          <a:bodyPr/>
          <a:lstStyle/>
          <a:p>
            <a:fld id="{4729A0EF-43CD-134D-B5B5-FE2712C1F5C8}" type="slidenum">
              <a:rPr lang="x-none" smtClean="0"/>
              <a:pPr/>
              <a:t>‹#›</a:t>
            </a:fld>
            <a:endParaRPr lang="x-none"/>
          </a:p>
        </p:txBody>
      </p:sp>
    </p:spTree>
    <p:extLst>
      <p:ext uri="{BB962C8B-B14F-4D97-AF65-F5344CB8AC3E}">
        <p14:creationId xmlns:p14="http://schemas.microsoft.com/office/powerpoint/2010/main" val="411249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EF7F-C792-F141-8854-2F2F7C056B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D6939B63-516C-A3CC-B9A1-BD776C75D6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E7388A00-38A5-BB8C-1DE4-F3802BF80F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B34723-7F91-87D6-A839-001D8DB4E646}"/>
              </a:ext>
            </a:extLst>
          </p:cNvPr>
          <p:cNvSpPr>
            <a:spLocks noGrp="1"/>
          </p:cNvSpPr>
          <p:nvPr>
            <p:ph type="dt" sz="half" idx="10"/>
          </p:nvPr>
        </p:nvSpPr>
        <p:spPr/>
        <p:txBody>
          <a:bodyPr/>
          <a:lstStyle/>
          <a:p>
            <a:fld id="{67E42F17-8394-8A4C-A344-91E02220FEDB}" type="datetimeFigureOut">
              <a:rPr lang="x-none" smtClean="0"/>
              <a:pPr/>
              <a:t>9/26/23</a:t>
            </a:fld>
            <a:endParaRPr lang="x-none"/>
          </a:p>
        </p:txBody>
      </p:sp>
      <p:sp>
        <p:nvSpPr>
          <p:cNvPr id="6" name="Footer Placeholder 5">
            <a:extLst>
              <a:ext uri="{FF2B5EF4-FFF2-40B4-BE49-F238E27FC236}">
                <a16:creationId xmlns:a16="http://schemas.microsoft.com/office/drawing/2014/main" id="{983BB58F-1561-BA72-4D23-9AEFA0342AA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DF0E5D5-20DD-E11A-68AF-3A0241674C0B}"/>
              </a:ext>
            </a:extLst>
          </p:cNvPr>
          <p:cNvSpPr>
            <a:spLocks noGrp="1"/>
          </p:cNvSpPr>
          <p:nvPr>
            <p:ph type="sldNum" sz="quarter" idx="12"/>
          </p:nvPr>
        </p:nvSpPr>
        <p:spPr/>
        <p:txBody>
          <a:bodyPr/>
          <a:lstStyle/>
          <a:p>
            <a:fld id="{4729A0EF-43CD-134D-B5B5-FE2712C1F5C8}" type="slidenum">
              <a:rPr lang="x-none" smtClean="0"/>
              <a:pPr/>
              <a:t>‹#›</a:t>
            </a:fld>
            <a:endParaRPr lang="x-none"/>
          </a:p>
        </p:txBody>
      </p:sp>
    </p:spTree>
    <p:extLst>
      <p:ext uri="{BB962C8B-B14F-4D97-AF65-F5344CB8AC3E}">
        <p14:creationId xmlns:p14="http://schemas.microsoft.com/office/powerpoint/2010/main" val="942244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FE5D-4933-5BF2-FA59-DA10854887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6A24BACD-FEA0-A397-0B4C-8CE374583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C4286EBE-EA0F-5D41-EAE1-4DE19271B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CFA8E2-B84E-9392-EA76-7D380A1CF878}"/>
              </a:ext>
            </a:extLst>
          </p:cNvPr>
          <p:cNvSpPr>
            <a:spLocks noGrp="1"/>
          </p:cNvSpPr>
          <p:nvPr>
            <p:ph type="dt" sz="half" idx="10"/>
          </p:nvPr>
        </p:nvSpPr>
        <p:spPr/>
        <p:txBody>
          <a:bodyPr/>
          <a:lstStyle/>
          <a:p>
            <a:fld id="{67E42F17-8394-8A4C-A344-91E02220FEDB}" type="datetimeFigureOut">
              <a:rPr lang="x-none" smtClean="0"/>
              <a:pPr/>
              <a:t>9/26/23</a:t>
            </a:fld>
            <a:endParaRPr lang="x-none"/>
          </a:p>
        </p:txBody>
      </p:sp>
      <p:sp>
        <p:nvSpPr>
          <p:cNvPr id="6" name="Footer Placeholder 5">
            <a:extLst>
              <a:ext uri="{FF2B5EF4-FFF2-40B4-BE49-F238E27FC236}">
                <a16:creationId xmlns:a16="http://schemas.microsoft.com/office/drawing/2014/main" id="{8F674248-CD26-1FF4-21C8-AA391749FA5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1229753-78E8-1B47-AEEB-CA78FFCB7830}"/>
              </a:ext>
            </a:extLst>
          </p:cNvPr>
          <p:cNvSpPr>
            <a:spLocks noGrp="1"/>
          </p:cNvSpPr>
          <p:nvPr>
            <p:ph type="sldNum" sz="quarter" idx="12"/>
          </p:nvPr>
        </p:nvSpPr>
        <p:spPr/>
        <p:txBody>
          <a:bodyPr/>
          <a:lstStyle/>
          <a:p>
            <a:fld id="{4729A0EF-43CD-134D-B5B5-FE2712C1F5C8}" type="slidenum">
              <a:rPr lang="x-none" smtClean="0"/>
              <a:pPr/>
              <a:t>‹#›</a:t>
            </a:fld>
            <a:endParaRPr lang="x-none"/>
          </a:p>
        </p:txBody>
      </p:sp>
    </p:spTree>
    <p:extLst>
      <p:ext uri="{BB962C8B-B14F-4D97-AF65-F5344CB8AC3E}">
        <p14:creationId xmlns:p14="http://schemas.microsoft.com/office/powerpoint/2010/main" val="2346310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6D33C-26BF-3BFB-105B-4072C18FEA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B9445C14-A485-A0AC-9DB0-912958C9C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777B773-C1E3-C146-6C00-DE008D2ED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42F17-8394-8A4C-A344-91E02220FEDB}" type="datetimeFigureOut">
              <a:rPr lang="x-none" smtClean="0"/>
              <a:pPr/>
              <a:t>9/26/23</a:t>
            </a:fld>
            <a:endParaRPr lang="x-none"/>
          </a:p>
        </p:txBody>
      </p:sp>
      <p:sp>
        <p:nvSpPr>
          <p:cNvPr id="5" name="Footer Placeholder 4">
            <a:extLst>
              <a:ext uri="{FF2B5EF4-FFF2-40B4-BE49-F238E27FC236}">
                <a16:creationId xmlns:a16="http://schemas.microsoft.com/office/drawing/2014/main" id="{4B36AF73-6249-F875-3150-3214BC9420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A2938CAF-0A28-1CB5-5EC7-1C1494CE6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9A0EF-43CD-134D-B5B5-FE2712C1F5C8}" type="slidenum">
              <a:rPr lang="x-none" smtClean="0"/>
              <a:pPr/>
              <a:t>‹#›</a:t>
            </a:fld>
            <a:endParaRPr lang="x-none"/>
          </a:p>
        </p:txBody>
      </p:sp>
    </p:spTree>
    <p:extLst>
      <p:ext uri="{BB962C8B-B14F-4D97-AF65-F5344CB8AC3E}">
        <p14:creationId xmlns:p14="http://schemas.microsoft.com/office/powerpoint/2010/main" val="10881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jpe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7DC14-77D6-AB5D-6D66-BEB6D2B47154}"/>
              </a:ext>
            </a:extLst>
          </p:cNvPr>
          <p:cNvSpPr>
            <a:spLocks noGrp="1"/>
          </p:cNvSpPr>
          <p:nvPr>
            <p:ph type="ctrTitle"/>
          </p:nvPr>
        </p:nvSpPr>
        <p:spPr>
          <a:xfrm>
            <a:off x="6800193" y="1938395"/>
            <a:ext cx="4886134" cy="2318295"/>
          </a:xfrm>
        </p:spPr>
        <p:txBody>
          <a:bodyPr>
            <a:normAutofit fontScale="90000"/>
          </a:bodyPr>
          <a:lstStyle/>
          <a:p>
            <a:r>
              <a:rPr lang="en-US" sz="4800" b="1" dirty="0">
                <a:solidFill>
                  <a:srgbClr val="FFFFFF"/>
                </a:solidFill>
              </a:rPr>
              <a:t>DELIVERING GREEN HYDROGEN PROJECTS</a:t>
            </a:r>
            <a:endParaRPr lang="x-none" sz="4500" b="1" dirty="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814AF71-539E-7F8C-62FD-2EF4993837A9}"/>
              </a:ext>
            </a:extLst>
          </p:cNvPr>
          <p:cNvSpPr>
            <a:spLocks noGrp="1"/>
          </p:cNvSpPr>
          <p:nvPr>
            <p:ph type="subTitle" idx="1"/>
          </p:nvPr>
        </p:nvSpPr>
        <p:spPr>
          <a:xfrm>
            <a:off x="7214535" y="4976447"/>
            <a:ext cx="4471792" cy="1137075"/>
          </a:xfrm>
        </p:spPr>
        <p:txBody>
          <a:bodyPr>
            <a:normAutofit/>
          </a:bodyPr>
          <a:lstStyle/>
          <a:p>
            <a:r>
              <a:rPr lang="en-US" sz="2000" dirty="0">
                <a:solidFill>
                  <a:srgbClr val="FFFFFF"/>
                </a:solidFill>
              </a:rPr>
              <a:t>LAINA CHAN, 2 SELBORNE CHAMBERS, MELBOURNE TEC COUNSEL	</a:t>
            </a:r>
          </a:p>
          <a:p>
            <a:endParaRPr lang="x-none"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5E874B8-1FD3-4E99-B00C-7B954052F959}"/>
              </a:ext>
            </a:extLst>
          </p:cNvPr>
          <p:cNvPicPr>
            <a:picLocks noChangeAspect="1"/>
          </p:cNvPicPr>
          <p:nvPr/>
        </p:nvPicPr>
        <p:blipFill>
          <a:blip r:embed="rId3"/>
          <a:stretch>
            <a:fillRect/>
          </a:stretch>
        </p:blipFill>
        <p:spPr>
          <a:xfrm>
            <a:off x="8852896" y="410832"/>
            <a:ext cx="1195069" cy="1382724"/>
          </a:xfrm>
          <a:prstGeom prst="rect">
            <a:avLst/>
          </a:prstGeom>
        </p:spPr>
      </p:pic>
      <p:pic>
        <p:nvPicPr>
          <p:cNvPr id="5" name="Picture 4">
            <a:extLst>
              <a:ext uri="{FF2B5EF4-FFF2-40B4-BE49-F238E27FC236}">
                <a16:creationId xmlns:a16="http://schemas.microsoft.com/office/drawing/2014/main" id="{76B73726-4746-AE23-0972-F1AE57360453}"/>
              </a:ext>
            </a:extLst>
          </p:cNvPr>
          <p:cNvPicPr>
            <a:picLocks noChangeAspect="1"/>
          </p:cNvPicPr>
          <p:nvPr/>
        </p:nvPicPr>
        <p:blipFill>
          <a:blip r:embed="rId4"/>
          <a:stretch>
            <a:fillRect/>
          </a:stretch>
        </p:blipFill>
        <p:spPr>
          <a:xfrm>
            <a:off x="472683" y="485153"/>
            <a:ext cx="5894866" cy="462121"/>
          </a:xfrm>
          <a:prstGeom prst="rect">
            <a:avLst/>
          </a:prstGeom>
        </p:spPr>
      </p:pic>
      <p:pic>
        <p:nvPicPr>
          <p:cNvPr id="6" name="Picture 5">
            <a:extLst>
              <a:ext uri="{FF2B5EF4-FFF2-40B4-BE49-F238E27FC236}">
                <a16:creationId xmlns:a16="http://schemas.microsoft.com/office/drawing/2014/main" id="{B9E7D53D-F1E3-5837-378F-9C5175CD4BAA}"/>
              </a:ext>
            </a:extLst>
          </p:cNvPr>
          <p:cNvPicPr>
            <a:picLocks noChangeAspect="1"/>
          </p:cNvPicPr>
          <p:nvPr/>
        </p:nvPicPr>
        <p:blipFill>
          <a:blip r:embed="rId5"/>
          <a:stretch>
            <a:fillRect/>
          </a:stretch>
        </p:blipFill>
        <p:spPr>
          <a:xfrm>
            <a:off x="899418" y="5019022"/>
            <a:ext cx="5052699" cy="1051927"/>
          </a:xfrm>
          <a:prstGeom prst="rect">
            <a:avLst/>
          </a:prstGeom>
        </p:spPr>
      </p:pic>
    </p:spTree>
    <p:extLst>
      <p:ext uri="{BB962C8B-B14F-4D97-AF65-F5344CB8AC3E}">
        <p14:creationId xmlns:p14="http://schemas.microsoft.com/office/powerpoint/2010/main" val="152622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36C8-5704-58A7-1B91-6BF6C5966C3D}"/>
              </a:ext>
            </a:extLst>
          </p:cNvPr>
          <p:cNvSpPr>
            <a:spLocks noGrp="1"/>
          </p:cNvSpPr>
          <p:nvPr>
            <p:ph type="title"/>
          </p:nvPr>
        </p:nvSpPr>
        <p:spPr>
          <a:xfrm>
            <a:off x="648929" y="557190"/>
            <a:ext cx="5181510" cy="1671569"/>
          </a:xfrm>
        </p:spPr>
        <p:txBody>
          <a:bodyPr>
            <a:normAutofit/>
          </a:bodyPr>
          <a:lstStyle/>
          <a:p>
            <a:r>
              <a:rPr lang="en-US" sz="4000" b="1"/>
              <a:t>Issue 5: Quality and Supply Chain Issues</a:t>
            </a:r>
            <a:r>
              <a:rPr lang="en-US" sz="4000"/>
              <a:t>	</a:t>
            </a:r>
          </a:p>
        </p:txBody>
      </p:sp>
      <p:sp>
        <p:nvSpPr>
          <p:cNvPr id="18" name="Content Placeholder 2">
            <a:extLst>
              <a:ext uri="{FF2B5EF4-FFF2-40B4-BE49-F238E27FC236}">
                <a16:creationId xmlns:a16="http://schemas.microsoft.com/office/drawing/2014/main" id="{FF72B1B4-2820-AA39-4C13-4D9485615485}"/>
              </a:ext>
            </a:extLst>
          </p:cNvPr>
          <p:cNvSpPr>
            <a:spLocks noGrp="1"/>
          </p:cNvSpPr>
          <p:nvPr>
            <p:ph sz="quarter" idx="13"/>
          </p:nvPr>
        </p:nvSpPr>
        <p:spPr>
          <a:xfrm>
            <a:off x="648930" y="2406650"/>
            <a:ext cx="5181508" cy="3722438"/>
          </a:xfrm>
        </p:spPr>
        <p:txBody>
          <a:bodyPr>
            <a:normAutofit fontScale="92500" lnSpcReduction="10000"/>
          </a:bodyPr>
          <a:lstStyle/>
          <a:p>
            <a:pPr marL="380990" indent="-380990"/>
            <a:r>
              <a:rPr lang="en-AU" sz="1700" dirty="0"/>
              <a:t>Specific supply chain issues in BESS, solar and offshore wind</a:t>
            </a:r>
          </a:p>
          <a:p>
            <a:pPr marL="380990" indent="-380990"/>
            <a:r>
              <a:rPr lang="en-AU" sz="1700" dirty="0"/>
              <a:t>Offshore wind procurement models</a:t>
            </a:r>
          </a:p>
          <a:p>
            <a:pPr marL="380990" indent="-380990"/>
            <a:r>
              <a:rPr lang="en-AU" sz="1700" dirty="0"/>
              <a:t>Poor fabrication or damaged components</a:t>
            </a:r>
          </a:p>
          <a:p>
            <a:pPr marL="380990" indent="-380990"/>
            <a:r>
              <a:rPr lang="en-AU" sz="1700" dirty="0"/>
              <a:t>Electrolysers	</a:t>
            </a:r>
          </a:p>
          <a:p>
            <a:pPr marL="380990" indent="-380990"/>
            <a:endParaRPr lang="en-AU" sz="1700" dirty="0"/>
          </a:p>
          <a:p>
            <a:pPr marL="0" indent="0">
              <a:buNone/>
            </a:pPr>
            <a:r>
              <a:rPr lang="en-AU" b="1" dirty="0">
                <a:latin typeface="+mj-lt"/>
              </a:rPr>
              <a:t>Ways to mitigate</a:t>
            </a:r>
          </a:p>
          <a:p>
            <a:pPr marL="0" indent="0">
              <a:buNone/>
            </a:pPr>
            <a:endParaRPr lang="en-AU" sz="1700" dirty="0">
              <a:latin typeface="+mj-lt"/>
            </a:endParaRPr>
          </a:p>
          <a:p>
            <a:pPr marL="380990" indent="-380990"/>
            <a:r>
              <a:rPr lang="en-AU" sz="1700" dirty="0"/>
              <a:t>Engage early on technical requirements and LD regimes</a:t>
            </a:r>
          </a:p>
          <a:p>
            <a:pPr marL="380990" indent="-380990"/>
            <a:r>
              <a:rPr lang="en-AU" sz="1700" dirty="0"/>
              <a:t>Consider interface between construction and O&amp;M</a:t>
            </a:r>
          </a:p>
          <a:p>
            <a:pPr marL="380990" indent="-380990"/>
            <a:r>
              <a:rPr lang="en-AU" sz="1700" dirty="0"/>
              <a:t>Consider scope of warranties and indemnities</a:t>
            </a:r>
          </a:p>
          <a:p>
            <a:pPr marL="380990" indent="-380990"/>
            <a:endParaRPr lang="en-AU" sz="1700" dirty="0"/>
          </a:p>
          <a:p>
            <a:endParaRPr lang="en-US" sz="1700" dirty="0"/>
          </a:p>
        </p:txBody>
      </p:sp>
      <p:pic>
        <p:nvPicPr>
          <p:cNvPr id="5" name="Picture 4" descr="Offshore production platform">
            <a:extLst>
              <a:ext uri="{FF2B5EF4-FFF2-40B4-BE49-F238E27FC236}">
                <a16:creationId xmlns:a16="http://schemas.microsoft.com/office/drawing/2014/main" id="{D9569B5B-3D0A-DB14-BBFD-75D5295E8EB1}"/>
              </a:ext>
            </a:extLst>
          </p:cNvPr>
          <p:cNvPicPr>
            <a:picLocks noChangeAspect="1"/>
          </p:cNvPicPr>
          <p:nvPr/>
        </p:nvPicPr>
        <p:blipFill rotWithShape="1">
          <a:blip r:embed="rId3"/>
          <a:srcRect l="15301" r="22771" b="-1"/>
          <a:stretch/>
        </p:blipFill>
        <p:spPr>
          <a:xfrm>
            <a:off x="6189155" y="10"/>
            <a:ext cx="6002844" cy="6857990"/>
          </a:xfrm>
          <a:prstGeom prst="rect">
            <a:avLst/>
          </a:prstGeom>
          <a:effectLst/>
        </p:spPr>
      </p:pic>
    </p:spTree>
    <p:extLst>
      <p:ext uri="{BB962C8B-B14F-4D97-AF65-F5344CB8AC3E}">
        <p14:creationId xmlns:p14="http://schemas.microsoft.com/office/powerpoint/2010/main" val="74072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brick in red wall">
            <a:extLst>
              <a:ext uri="{FF2B5EF4-FFF2-40B4-BE49-F238E27FC236}">
                <a16:creationId xmlns:a16="http://schemas.microsoft.com/office/drawing/2014/main" id="{08B3851E-7A39-A190-07DC-EC73E457B23A}"/>
              </a:ext>
            </a:extLst>
          </p:cNvPr>
          <p:cNvPicPr>
            <a:picLocks noChangeAspect="1"/>
          </p:cNvPicPr>
          <p:nvPr/>
        </p:nvPicPr>
        <p:blipFill rotWithShape="1">
          <a:blip r:embed="rId3"/>
          <a:srcRect l="951" t="6593" r="23478"/>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B0DCE6C5-84A8-3D9A-620F-311204F7D923}"/>
              </a:ext>
            </a:extLst>
          </p:cNvPr>
          <p:cNvSpPr>
            <a:spLocks noGrp="1"/>
          </p:cNvSpPr>
          <p:nvPr>
            <p:ph type="title"/>
          </p:nvPr>
        </p:nvSpPr>
        <p:spPr>
          <a:xfrm>
            <a:off x="371093" y="1018466"/>
            <a:ext cx="3438144" cy="1124712"/>
          </a:xfrm>
        </p:spPr>
        <p:txBody>
          <a:bodyPr anchor="b">
            <a:normAutofit/>
          </a:bodyPr>
          <a:lstStyle/>
          <a:p>
            <a:r>
              <a:rPr lang="en-US" sz="2400" dirty="0">
                <a:latin typeface="Arial" panose="020B0604020202020204" pitchFamily="34" charset="0"/>
              </a:rPr>
              <a:t>Modern Slavery Act 2018 (Cth)</a:t>
            </a:r>
          </a:p>
        </p:txBody>
      </p:sp>
      <p:sp>
        <p:nvSpPr>
          <p:cNvPr id="3" name="Content Placeholder 2">
            <a:extLst>
              <a:ext uri="{FF2B5EF4-FFF2-40B4-BE49-F238E27FC236}">
                <a16:creationId xmlns:a16="http://schemas.microsoft.com/office/drawing/2014/main" id="{D43BA278-36AC-19A4-587D-9894D786A27A}"/>
              </a:ext>
            </a:extLst>
          </p:cNvPr>
          <p:cNvSpPr>
            <a:spLocks noGrp="1"/>
          </p:cNvSpPr>
          <p:nvPr>
            <p:ph sz="quarter" idx="13"/>
          </p:nvPr>
        </p:nvSpPr>
        <p:spPr>
          <a:xfrm>
            <a:off x="371094" y="2718054"/>
            <a:ext cx="4519561" cy="3890564"/>
          </a:xfrm>
        </p:spPr>
        <p:txBody>
          <a:bodyPr anchor="t">
            <a:normAutofit/>
          </a:bodyPr>
          <a:lstStyle/>
          <a:p>
            <a:r>
              <a:rPr lang="en-AU" sz="1700" dirty="0">
                <a:latin typeface="Arial" panose="020B0604020202020204" pitchFamily="34" charset="0"/>
              </a:rPr>
              <a:t>The Modern Slavery Act 2018 (Cth) requires entities with a consolidated revenue &gt;$100M to report annually on the risks of modern slavery in operations and supply chains, and actions to address those risks. </a:t>
            </a:r>
          </a:p>
          <a:p>
            <a:r>
              <a:rPr lang="en-AU" sz="1700" dirty="0">
                <a:latin typeface="Arial" panose="020B0604020202020204" pitchFamily="34" charset="0"/>
              </a:rPr>
              <a:t>The Commonwealth must report on behalf of corporate and non-corporate Commonwealth entities, and companies with an annual consolidated revenue &gt;$100 million.</a:t>
            </a:r>
          </a:p>
          <a:p>
            <a:r>
              <a:rPr lang="en-AU" sz="1700" dirty="0">
                <a:latin typeface="Arial" panose="020B0604020202020204" pitchFamily="34" charset="0"/>
              </a:rPr>
              <a:t>Reports are kept by the Minister in the Modern Slavery Statements Register. </a:t>
            </a:r>
          </a:p>
        </p:txBody>
      </p:sp>
    </p:spTree>
    <p:extLst>
      <p:ext uri="{BB962C8B-B14F-4D97-AF65-F5344CB8AC3E}">
        <p14:creationId xmlns:p14="http://schemas.microsoft.com/office/powerpoint/2010/main" val="4211739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CE6C5-84A8-3D9A-620F-311204F7D923}"/>
              </a:ext>
            </a:extLst>
          </p:cNvPr>
          <p:cNvSpPr>
            <a:spLocks noGrp="1"/>
          </p:cNvSpPr>
          <p:nvPr>
            <p:ph type="title"/>
          </p:nvPr>
        </p:nvSpPr>
        <p:spPr>
          <a:xfrm>
            <a:off x="589560" y="856180"/>
            <a:ext cx="4560584" cy="1128068"/>
          </a:xfrm>
        </p:spPr>
        <p:txBody>
          <a:bodyPr anchor="ctr">
            <a:normAutofit/>
          </a:bodyPr>
          <a:lstStyle/>
          <a:p>
            <a:r>
              <a:rPr lang="en-US" sz="3700" dirty="0">
                <a:latin typeface="Arial" panose="020B0604020202020204" pitchFamily="34" charset="0"/>
              </a:rPr>
              <a:t>China-Australia Free Trade Agreement	</a:t>
            </a:r>
          </a:p>
        </p:txBody>
      </p:sp>
      <p:sp>
        <p:nvSpPr>
          <p:cNvPr id="43" name="Content Placeholder 2">
            <a:extLst>
              <a:ext uri="{FF2B5EF4-FFF2-40B4-BE49-F238E27FC236}">
                <a16:creationId xmlns:a16="http://schemas.microsoft.com/office/drawing/2014/main" id="{D43BA278-36AC-19A4-587D-9894D786A27A}"/>
              </a:ext>
            </a:extLst>
          </p:cNvPr>
          <p:cNvSpPr>
            <a:spLocks noGrp="1"/>
          </p:cNvSpPr>
          <p:nvPr>
            <p:ph sz="quarter" idx="13"/>
          </p:nvPr>
        </p:nvSpPr>
        <p:spPr>
          <a:xfrm>
            <a:off x="590719" y="2330505"/>
            <a:ext cx="4559425" cy="3979585"/>
          </a:xfrm>
        </p:spPr>
        <p:txBody>
          <a:bodyPr anchor="ctr">
            <a:normAutofit/>
          </a:bodyPr>
          <a:lstStyle/>
          <a:p>
            <a:r>
              <a:rPr lang="en-AU" sz="2000" dirty="0">
                <a:latin typeface="Arial" panose="020B0604020202020204" pitchFamily="34" charset="0"/>
              </a:rPr>
              <a:t>Compare America’s Uyghur Forced </a:t>
            </a:r>
            <a:r>
              <a:rPr lang="en-AU" sz="2000" dirty="0" err="1">
                <a:latin typeface="Arial" panose="020B0604020202020204" pitchFamily="34" charset="0"/>
              </a:rPr>
              <a:t>Labor</a:t>
            </a:r>
            <a:r>
              <a:rPr lang="en-AU" sz="2000">
                <a:latin typeface="Arial" panose="020B0604020202020204" pitchFamily="34" charset="0"/>
              </a:rPr>
              <a:t> Prevention Act.  </a:t>
            </a:r>
          </a:p>
          <a:p>
            <a:r>
              <a:rPr lang="en-AU" sz="2000">
                <a:latin typeface="Arial" panose="020B0604020202020204" pitchFamily="34" charset="0"/>
              </a:rPr>
              <a:t>All solar good are banned from China into the US</a:t>
            </a:r>
          </a:p>
          <a:p>
            <a:r>
              <a:rPr lang="en-AU" sz="2000">
                <a:latin typeface="Arial" panose="020B0604020202020204" pitchFamily="34" charset="0"/>
              </a:rPr>
              <a:t>China-Australia Free Trade Agreement complicates the issue for Australia </a:t>
            </a:r>
          </a:p>
        </p:txBody>
      </p:sp>
      <p:pic>
        <p:nvPicPr>
          <p:cNvPr id="5" name="Picture 4" descr="Yellow brick in red wall">
            <a:extLst>
              <a:ext uri="{FF2B5EF4-FFF2-40B4-BE49-F238E27FC236}">
                <a16:creationId xmlns:a16="http://schemas.microsoft.com/office/drawing/2014/main" id="{08B3851E-7A39-A190-07DC-EC73E457B23A}"/>
              </a:ext>
            </a:extLst>
          </p:cNvPr>
          <p:cNvPicPr>
            <a:picLocks noChangeAspect="1"/>
          </p:cNvPicPr>
          <p:nvPr/>
        </p:nvPicPr>
        <p:blipFill rotWithShape="1">
          <a:blip r:embed="rId3"/>
          <a:srcRect l="5726" r="28252" b="-1"/>
          <a:stretch/>
        </p:blipFill>
        <p:spPr>
          <a:xfrm>
            <a:off x="5977788" y="799352"/>
            <a:ext cx="5425410" cy="5259296"/>
          </a:xfrm>
          <a:prstGeom prst="rect">
            <a:avLst/>
          </a:prstGeom>
        </p:spPr>
      </p:pic>
    </p:spTree>
    <p:extLst>
      <p:ext uri="{BB962C8B-B14F-4D97-AF65-F5344CB8AC3E}">
        <p14:creationId xmlns:p14="http://schemas.microsoft.com/office/powerpoint/2010/main" val="241074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handing over keys">
            <a:extLst>
              <a:ext uri="{FF2B5EF4-FFF2-40B4-BE49-F238E27FC236}">
                <a16:creationId xmlns:a16="http://schemas.microsoft.com/office/drawing/2014/main" id="{606BA571-9608-8780-F708-15E47EA6FC60}"/>
              </a:ext>
            </a:extLst>
          </p:cNvPr>
          <p:cNvPicPr>
            <a:picLocks noChangeAspect="1"/>
          </p:cNvPicPr>
          <p:nvPr/>
        </p:nvPicPr>
        <p:blipFill rotWithShape="1">
          <a:blip r:embed="rId3"/>
          <a:srcRect r="5882" b="-1"/>
          <a:stretch/>
        </p:blipFill>
        <p:spPr>
          <a:xfrm>
            <a:off x="2522356" y="10"/>
            <a:ext cx="9669642" cy="6857990"/>
          </a:xfrm>
          <a:prstGeom prst="rect">
            <a:avLst/>
          </a:prstGeom>
        </p:spPr>
      </p:pic>
      <p:sp>
        <p:nvSpPr>
          <p:cNvPr id="2" name="Title 1">
            <a:extLst>
              <a:ext uri="{FF2B5EF4-FFF2-40B4-BE49-F238E27FC236}">
                <a16:creationId xmlns:a16="http://schemas.microsoft.com/office/drawing/2014/main" id="{FCF1AF7E-6293-2F54-1562-79EB34177BDF}"/>
              </a:ext>
            </a:extLst>
          </p:cNvPr>
          <p:cNvSpPr>
            <a:spLocks noGrp="1"/>
          </p:cNvSpPr>
          <p:nvPr>
            <p:ph type="title"/>
          </p:nvPr>
        </p:nvSpPr>
        <p:spPr>
          <a:xfrm>
            <a:off x="838200" y="485775"/>
            <a:ext cx="3822189" cy="1685925"/>
          </a:xfrm>
        </p:spPr>
        <p:txBody>
          <a:bodyPr>
            <a:normAutofit fontScale="90000"/>
          </a:bodyPr>
          <a:lstStyle/>
          <a:p>
            <a:r>
              <a:rPr lang="en-US" sz="4000" b="1"/>
              <a:t>Key Legal Issues for Contractors</a:t>
            </a:r>
            <a:r>
              <a:rPr lang="en-US" sz="4000"/>
              <a:t>	</a:t>
            </a:r>
          </a:p>
        </p:txBody>
      </p:sp>
      <p:sp>
        <p:nvSpPr>
          <p:cNvPr id="3" name="Content Placeholder 2">
            <a:extLst>
              <a:ext uri="{FF2B5EF4-FFF2-40B4-BE49-F238E27FC236}">
                <a16:creationId xmlns:a16="http://schemas.microsoft.com/office/drawing/2014/main" id="{F9290845-17D8-61BA-F964-8EA18F0D7D5C}"/>
              </a:ext>
            </a:extLst>
          </p:cNvPr>
          <p:cNvSpPr>
            <a:spLocks noGrp="1"/>
          </p:cNvSpPr>
          <p:nvPr>
            <p:ph sz="quarter" idx="13"/>
          </p:nvPr>
        </p:nvSpPr>
        <p:spPr>
          <a:xfrm>
            <a:off x="838200" y="2434201"/>
            <a:ext cx="3822189" cy="3742762"/>
          </a:xfrm>
        </p:spPr>
        <p:txBody>
          <a:bodyPr>
            <a:normAutofit/>
          </a:bodyPr>
          <a:lstStyle/>
          <a:p>
            <a:r>
              <a:rPr lang="en-US" sz="2000"/>
              <a:t>Compliance with Laws and Regulations</a:t>
            </a:r>
          </a:p>
          <a:p>
            <a:r>
              <a:rPr lang="en-US" sz="2000"/>
              <a:t>Licensing and Permits</a:t>
            </a:r>
          </a:p>
          <a:p>
            <a:r>
              <a:rPr lang="en-US" sz="2000"/>
              <a:t>Intellectual Property Rights</a:t>
            </a:r>
          </a:p>
          <a:p>
            <a:r>
              <a:rPr lang="en-US" sz="2000"/>
              <a:t>Liability and Indemnity</a:t>
            </a:r>
          </a:p>
          <a:p>
            <a:r>
              <a:rPr lang="en-US" sz="2000"/>
              <a:t>Dispute Resolution Mechanisms	</a:t>
            </a:r>
          </a:p>
        </p:txBody>
      </p:sp>
    </p:spTree>
    <p:extLst>
      <p:ext uri="{BB962C8B-B14F-4D97-AF65-F5344CB8AC3E}">
        <p14:creationId xmlns:p14="http://schemas.microsoft.com/office/powerpoint/2010/main" val="2507863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struction work tools">
            <a:extLst>
              <a:ext uri="{FF2B5EF4-FFF2-40B4-BE49-F238E27FC236}">
                <a16:creationId xmlns:a16="http://schemas.microsoft.com/office/drawing/2014/main" id="{333F4FE6-A6F5-9403-9A34-6C5B83796588}"/>
              </a:ext>
            </a:extLst>
          </p:cNvPr>
          <p:cNvPicPr>
            <a:picLocks noChangeAspect="1"/>
          </p:cNvPicPr>
          <p:nvPr/>
        </p:nvPicPr>
        <p:blipFill rotWithShape="1">
          <a:blip r:embed="rId3"/>
          <a:srcRect l="23648" r="17086" b="-1"/>
          <a:stretch/>
        </p:blipFill>
        <p:spPr>
          <a:xfrm>
            <a:off x="6103027" y="10"/>
            <a:ext cx="6088971" cy="6857990"/>
          </a:xfrm>
          <a:prstGeom prst="rect">
            <a:avLst/>
          </a:prstGeom>
        </p:spPr>
      </p:pic>
      <p:sp>
        <p:nvSpPr>
          <p:cNvPr id="2" name="Title 1">
            <a:extLst>
              <a:ext uri="{FF2B5EF4-FFF2-40B4-BE49-F238E27FC236}">
                <a16:creationId xmlns:a16="http://schemas.microsoft.com/office/drawing/2014/main" id="{6B64C056-84FC-40A5-4018-969BF421B6B2}"/>
              </a:ext>
            </a:extLst>
          </p:cNvPr>
          <p:cNvSpPr>
            <a:spLocks noGrp="1"/>
          </p:cNvSpPr>
          <p:nvPr>
            <p:ph type="title"/>
          </p:nvPr>
        </p:nvSpPr>
        <p:spPr>
          <a:xfrm>
            <a:off x="761801" y="328512"/>
            <a:ext cx="4778387" cy="1628970"/>
          </a:xfrm>
        </p:spPr>
        <p:txBody>
          <a:bodyPr anchor="ctr">
            <a:normAutofit/>
          </a:bodyPr>
          <a:lstStyle/>
          <a:p>
            <a:r>
              <a:rPr lang="en-US" sz="4000" b="1"/>
              <a:t>Risk Allocation</a:t>
            </a:r>
            <a:r>
              <a:rPr lang="en-US" sz="4000"/>
              <a:t>	</a:t>
            </a:r>
          </a:p>
        </p:txBody>
      </p:sp>
      <p:sp>
        <p:nvSpPr>
          <p:cNvPr id="3" name="Content Placeholder 2">
            <a:extLst>
              <a:ext uri="{FF2B5EF4-FFF2-40B4-BE49-F238E27FC236}">
                <a16:creationId xmlns:a16="http://schemas.microsoft.com/office/drawing/2014/main" id="{BAA3B7E8-B540-47AD-9E81-27C07657B8F4}"/>
              </a:ext>
            </a:extLst>
          </p:cNvPr>
          <p:cNvSpPr>
            <a:spLocks noGrp="1"/>
          </p:cNvSpPr>
          <p:nvPr>
            <p:ph sz="quarter" idx="13"/>
          </p:nvPr>
        </p:nvSpPr>
        <p:spPr>
          <a:xfrm>
            <a:off x="761801" y="2884929"/>
            <a:ext cx="4659756" cy="3374137"/>
          </a:xfrm>
        </p:spPr>
        <p:txBody>
          <a:bodyPr anchor="ctr">
            <a:normAutofit/>
          </a:bodyPr>
          <a:lstStyle/>
          <a:p>
            <a:r>
              <a:rPr lang="en-US" sz="2000"/>
              <a:t>Who should bear the risks?</a:t>
            </a:r>
          </a:p>
          <a:p>
            <a:r>
              <a:rPr lang="en-US" sz="2000"/>
              <a:t>The Owner?</a:t>
            </a:r>
          </a:p>
          <a:p>
            <a:r>
              <a:rPr lang="en-US" sz="2000"/>
              <a:t>The Contractor?</a:t>
            </a:r>
          </a:p>
          <a:p>
            <a:r>
              <a:rPr lang="en-US" sz="2000"/>
              <a:t>Both?</a:t>
            </a:r>
          </a:p>
          <a:p>
            <a:pPr marL="0" indent="0">
              <a:buNone/>
            </a:pPr>
            <a:endParaRPr lang="en-US" sz="2000"/>
          </a:p>
        </p:txBody>
      </p:sp>
    </p:spTree>
    <p:extLst>
      <p:ext uri="{BB962C8B-B14F-4D97-AF65-F5344CB8AC3E}">
        <p14:creationId xmlns:p14="http://schemas.microsoft.com/office/powerpoint/2010/main" val="2586706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CB318-3714-7666-FE5D-C40425D4016C}"/>
              </a:ext>
            </a:extLst>
          </p:cNvPr>
          <p:cNvSpPr>
            <a:spLocks noGrp="1"/>
          </p:cNvSpPr>
          <p:nvPr>
            <p:ph type="title"/>
          </p:nvPr>
        </p:nvSpPr>
        <p:spPr>
          <a:xfrm>
            <a:off x="648929" y="557190"/>
            <a:ext cx="5181510" cy="1671569"/>
          </a:xfrm>
        </p:spPr>
        <p:txBody>
          <a:bodyPr>
            <a:normAutofit/>
          </a:bodyPr>
          <a:lstStyle/>
          <a:p>
            <a:r>
              <a:rPr lang="en-US" sz="4000" b="1" dirty="0"/>
              <a:t>Provision of Patent Information</a:t>
            </a:r>
          </a:p>
        </p:txBody>
      </p:sp>
      <p:sp>
        <p:nvSpPr>
          <p:cNvPr id="3" name="Content Placeholder 2">
            <a:extLst>
              <a:ext uri="{FF2B5EF4-FFF2-40B4-BE49-F238E27FC236}">
                <a16:creationId xmlns:a16="http://schemas.microsoft.com/office/drawing/2014/main" id="{3F696C69-C9F4-9177-D347-FAABF75DEC5E}"/>
              </a:ext>
            </a:extLst>
          </p:cNvPr>
          <p:cNvSpPr>
            <a:spLocks noGrp="1"/>
          </p:cNvSpPr>
          <p:nvPr>
            <p:ph sz="quarter" idx="13"/>
          </p:nvPr>
        </p:nvSpPr>
        <p:spPr>
          <a:xfrm>
            <a:off x="648930" y="2406650"/>
            <a:ext cx="5181508" cy="3722438"/>
          </a:xfrm>
        </p:spPr>
        <p:txBody>
          <a:bodyPr>
            <a:normAutofit/>
          </a:bodyPr>
          <a:lstStyle/>
          <a:p>
            <a:endParaRPr lang="en-AU" sz="2000" dirty="0">
              <a:latin typeface="Arial" panose="020B0604020202020204" pitchFamily="34" charset="0"/>
            </a:endParaRPr>
          </a:p>
          <a:p>
            <a:r>
              <a:rPr lang="en-AU" sz="2000" dirty="0">
                <a:effectLst/>
                <a:latin typeface="Arial" panose="020B0604020202020204" pitchFamily="34" charset="0"/>
              </a:rPr>
              <a:t>The Principal must undertake due diligence and provide appropriate information to tenderers so they can manage and control those risks. </a:t>
            </a:r>
          </a:p>
          <a:p>
            <a:r>
              <a:rPr lang="en-AU" sz="2000" dirty="0">
                <a:latin typeface="Arial" panose="020B0604020202020204" pitchFamily="34" charset="0"/>
              </a:rPr>
              <a:t>Mapping of the Seabed.</a:t>
            </a:r>
          </a:p>
          <a:p>
            <a:r>
              <a:rPr lang="en-AU" sz="2000" dirty="0">
                <a:effectLst/>
                <a:latin typeface="Arial" panose="020B0604020202020204" pitchFamily="34" charset="0"/>
              </a:rPr>
              <a:t>However, is this enough?</a:t>
            </a:r>
          </a:p>
          <a:p>
            <a:endParaRPr lang="en-US" sz="2000" dirty="0"/>
          </a:p>
        </p:txBody>
      </p:sp>
      <p:pic>
        <p:nvPicPr>
          <p:cNvPr id="14" name="Picture 13">
            <a:extLst>
              <a:ext uri="{FF2B5EF4-FFF2-40B4-BE49-F238E27FC236}">
                <a16:creationId xmlns:a16="http://schemas.microsoft.com/office/drawing/2014/main" id="{2D1FCD36-126C-33AE-EFD9-95F19EE63E0B}"/>
              </a:ext>
            </a:extLst>
          </p:cNvPr>
          <p:cNvPicPr>
            <a:picLocks noChangeAspect="1"/>
          </p:cNvPicPr>
          <p:nvPr/>
        </p:nvPicPr>
        <p:blipFill rotWithShape="1">
          <a:blip r:embed="rId3"/>
          <a:srcRect l="28820" r="21944"/>
          <a:stretch/>
        </p:blipFill>
        <p:spPr>
          <a:xfrm>
            <a:off x="6189156" y="10"/>
            <a:ext cx="6002844" cy="6857990"/>
          </a:xfrm>
          <a:prstGeom prst="rect">
            <a:avLst/>
          </a:prstGeom>
          <a:effectLst/>
        </p:spPr>
      </p:pic>
    </p:spTree>
    <p:extLst>
      <p:ext uri="{BB962C8B-B14F-4D97-AF65-F5344CB8AC3E}">
        <p14:creationId xmlns:p14="http://schemas.microsoft.com/office/powerpoint/2010/main" val="3354351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CE6C5-84A8-3D9A-620F-311204F7D923}"/>
              </a:ext>
            </a:extLst>
          </p:cNvPr>
          <p:cNvSpPr>
            <a:spLocks noGrp="1"/>
          </p:cNvSpPr>
          <p:nvPr>
            <p:ph type="title"/>
          </p:nvPr>
        </p:nvSpPr>
        <p:spPr>
          <a:xfrm>
            <a:off x="640080" y="325369"/>
            <a:ext cx="4368602" cy="1956841"/>
          </a:xfrm>
        </p:spPr>
        <p:txBody>
          <a:bodyPr anchor="b">
            <a:normAutofit/>
          </a:bodyPr>
          <a:lstStyle/>
          <a:p>
            <a:r>
              <a:rPr lang="en-US" sz="5400" b="1" dirty="0"/>
              <a:t>Disputes</a:t>
            </a:r>
          </a:p>
        </p:txBody>
      </p:sp>
      <p:sp>
        <p:nvSpPr>
          <p:cNvPr id="3" name="Content Placeholder 2">
            <a:extLst>
              <a:ext uri="{FF2B5EF4-FFF2-40B4-BE49-F238E27FC236}">
                <a16:creationId xmlns:a16="http://schemas.microsoft.com/office/drawing/2014/main" id="{D43BA278-36AC-19A4-587D-9894D786A27A}"/>
              </a:ext>
            </a:extLst>
          </p:cNvPr>
          <p:cNvSpPr>
            <a:spLocks noGrp="1"/>
          </p:cNvSpPr>
          <p:nvPr>
            <p:ph sz="quarter" idx="13"/>
          </p:nvPr>
        </p:nvSpPr>
        <p:spPr>
          <a:xfrm>
            <a:off x="640080" y="2872899"/>
            <a:ext cx="4243589" cy="3320668"/>
          </a:xfrm>
        </p:spPr>
        <p:txBody>
          <a:bodyPr>
            <a:normAutofit/>
          </a:bodyPr>
          <a:lstStyle/>
          <a:p>
            <a:r>
              <a:rPr lang="en-US" sz="2200" dirty="0"/>
              <a:t>Cost overruns and delays</a:t>
            </a:r>
          </a:p>
          <a:p>
            <a:r>
              <a:rPr lang="en-US" sz="2200" dirty="0"/>
              <a:t>Intellectual property rights</a:t>
            </a:r>
          </a:p>
          <a:p>
            <a:r>
              <a:rPr lang="en-US" sz="2200" dirty="0"/>
              <a:t>Product liability</a:t>
            </a:r>
          </a:p>
          <a:p>
            <a:r>
              <a:rPr lang="en-US" sz="2200" dirty="0"/>
              <a:t>Environmental liability</a:t>
            </a:r>
          </a:p>
          <a:p>
            <a:r>
              <a:rPr lang="en-US" sz="2200" dirty="0"/>
              <a:t>Regulatory compliance</a:t>
            </a:r>
          </a:p>
          <a:p>
            <a:endParaRPr lang="en-US" sz="2200" dirty="0"/>
          </a:p>
        </p:txBody>
      </p:sp>
      <p:pic>
        <p:nvPicPr>
          <p:cNvPr id="5" name="Picture 4" descr="A digital balance scale using circles">
            <a:extLst>
              <a:ext uri="{FF2B5EF4-FFF2-40B4-BE49-F238E27FC236}">
                <a16:creationId xmlns:a16="http://schemas.microsoft.com/office/drawing/2014/main" id="{08B3851E-7A39-A190-07DC-EC73E457B23A}"/>
              </a:ext>
            </a:extLst>
          </p:cNvPr>
          <p:cNvPicPr>
            <a:picLocks noChangeAspect="1"/>
          </p:cNvPicPr>
          <p:nvPr/>
        </p:nvPicPr>
        <p:blipFill rotWithShape="1">
          <a:blip r:embed="rId3"/>
          <a:srcRect l="21216" r="1810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24758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Windmill turbine at night against Milky Way">
            <a:extLst>
              <a:ext uri="{FF2B5EF4-FFF2-40B4-BE49-F238E27FC236}">
                <a16:creationId xmlns:a16="http://schemas.microsoft.com/office/drawing/2014/main" id="{5D7053E1-87D2-E75D-9226-AA38A4C14881}"/>
              </a:ext>
            </a:extLst>
          </p:cNvPr>
          <p:cNvPicPr>
            <a:picLocks noChangeAspect="1"/>
          </p:cNvPicPr>
          <p:nvPr/>
        </p:nvPicPr>
        <p:blipFill rotWithShape="1">
          <a:blip r:embed="rId3"/>
          <a:srcRect l="5884" r="-1" b="-1"/>
          <a:stretch/>
        </p:blipFill>
        <p:spPr>
          <a:xfrm>
            <a:off x="1" y="10"/>
            <a:ext cx="7388771" cy="6857990"/>
          </a:xfrm>
          <a:prstGeom prst="rect">
            <a:avLst/>
          </a:prstGeom>
        </p:spPr>
      </p:pic>
      <p:sp>
        <p:nvSpPr>
          <p:cNvPr id="2" name="Title 1">
            <a:extLst>
              <a:ext uri="{FF2B5EF4-FFF2-40B4-BE49-F238E27FC236}">
                <a16:creationId xmlns:a16="http://schemas.microsoft.com/office/drawing/2014/main" id="{104A12E1-8583-1209-4E87-8C22C0522DCE}"/>
              </a:ext>
            </a:extLst>
          </p:cNvPr>
          <p:cNvSpPr>
            <a:spLocks noGrp="1"/>
          </p:cNvSpPr>
          <p:nvPr>
            <p:ph type="title"/>
          </p:nvPr>
        </p:nvSpPr>
        <p:spPr>
          <a:xfrm>
            <a:off x="7531610" y="365125"/>
            <a:ext cx="3822189" cy="1899912"/>
          </a:xfrm>
        </p:spPr>
        <p:txBody>
          <a:bodyPr>
            <a:normAutofit/>
          </a:bodyPr>
          <a:lstStyle/>
          <a:p>
            <a:r>
              <a:rPr lang="en-US" sz="4000" b="1" dirty="0"/>
              <a:t>Contractual Disputes</a:t>
            </a:r>
          </a:p>
        </p:txBody>
      </p:sp>
      <p:sp>
        <p:nvSpPr>
          <p:cNvPr id="3" name="Content Placeholder 2">
            <a:extLst>
              <a:ext uri="{FF2B5EF4-FFF2-40B4-BE49-F238E27FC236}">
                <a16:creationId xmlns:a16="http://schemas.microsoft.com/office/drawing/2014/main" id="{7079E6D6-F526-C0CA-971A-A74B92EF841C}"/>
              </a:ext>
            </a:extLst>
          </p:cNvPr>
          <p:cNvSpPr>
            <a:spLocks noGrp="1"/>
          </p:cNvSpPr>
          <p:nvPr>
            <p:ph sz="quarter" idx="13"/>
          </p:nvPr>
        </p:nvSpPr>
        <p:spPr>
          <a:xfrm>
            <a:off x="7531610" y="2434201"/>
            <a:ext cx="3822189" cy="3742762"/>
          </a:xfrm>
        </p:spPr>
        <p:txBody>
          <a:bodyPr>
            <a:normAutofit/>
          </a:bodyPr>
          <a:lstStyle/>
          <a:p>
            <a:r>
              <a:rPr lang="en-US" sz="1900" dirty="0"/>
              <a:t>Performance guarantees</a:t>
            </a:r>
          </a:p>
          <a:p>
            <a:r>
              <a:rPr lang="en-US" sz="1900" i="1" dirty="0"/>
              <a:t>MT Hoijgaard AS v E.On Climate &amp; Renewables UK Robin Rigg East Ltd</a:t>
            </a:r>
            <a:r>
              <a:rPr lang="en-US" sz="1900" dirty="0"/>
              <a:t> [2018] 2 All ER 22</a:t>
            </a:r>
          </a:p>
          <a:p>
            <a:r>
              <a:rPr lang="en-US" sz="1900" dirty="0"/>
              <a:t>Wind farm project</a:t>
            </a:r>
          </a:p>
          <a:p>
            <a:r>
              <a:rPr lang="en-US" sz="1900" dirty="0"/>
              <a:t>Issue with foundational structures</a:t>
            </a:r>
          </a:p>
          <a:p>
            <a:r>
              <a:rPr lang="en-US" sz="1900" dirty="0"/>
              <a:t>Contractor found to be in breach of 20 year lifetime warranty even though it had exercised due care and skill and complied with J101 (international std for the design of offshore wind turbines)</a:t>
            </a:r>
          </a:p>
        </p:txBody>
      </p:sp>
    </p:spTree>
    <p:extLst>
      <p:ext uri="{BB962C8B-B14F-4D97-AF65-F5344CB8AC3E}">
        <p14:creationId xmlns:p14="http://schemas.microsoft.com/office/powerpoint/2010/main" val="169862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nd turbines on top of a hill">
            <a:extLst>
              <a:ext uri="{FF2B5EF4-FFF2-40B4-BE49-F238E27FC236}">
                <a16:creationId xmlns:a16="http://schemas.microsoft.com/office/drawing/2014/main" id="{D9A5E1D3-4218-0FE6-9E32-88D4E5C918C9}"/>
              </a:ext>
            </a:extLst>
          </p:cNvPr>
          <p:cNvPicPr>
            <a:picLocks noChangeAspect="1"/>
          </p:cNvPicPr>
          <p:nvPr/>
        </p:nvPicPr>
        <p:blipFill rotWithShape="1">
          <a:blip r:embed="rId3"/>
          <a:srcRect l="5037" r="846" b="-1"/>
          <a:stretch/>
        </p:blipFill>
        <p:spPr>
          <a:xfrm>
            <a:off x="0" y="10"/>
            <a:ext cx="7346731" cy="6857990"/>
          </a:xfrm>
          <a:prstGeom prst="rect">
            <a:avLst/>
          </a:prstGeom>
        </p:spPr>
      </p:pic>
      <p:sp>
        <p:nvSpPr>
          <p:cNvPr id="2" name="Title 1">
            <a:extLst>
              <a:ext uri="{FF2B5EF4-FFF2-40B4-BE49-F238E27FC236}">
                <a16:creationId xmlns:a16="http://schemas.microsoft.com/office/drawing/2014/main" id="{F5F6BE07-EAB9-4C70-94D1-B6F9AA076DD1}"/>
              </a:ext>
            </a:extLst>
          </p:cNvPr>
          <p:cNvSpPr>
            <a:spLocks noGrp="1"/>
          </p:cNvSpPr>
          <p:nvPr>
            <p:ph type="title"/>
          </p:nvPr>
        </p:nvSpPr>
        <p:spPr>
          <a:xfrm>
            <a:off x="7531610" y="365125"/>
            <a:ext cx="3822189" cy="1899912"/>
          </a:xfrm>
        </p:spPr>
        <p:txBody>
          <a:bodyPr>
            <a:normAutofit/>
          </a:bodyPr>
          <a:lstStyle/>
          <a:p>
            <a:r>
              <a:rPr lang="en-US" sz="4000" b="1" dirty="0"/>
              <a:t>Nuisance</a:t>
            </a:r>
          </a:p>
        </p:txBody>
      </p:sp>
      <p:sp>
        <p:nvSpPr>
          <p:cNvPr id="3" name="Content Placeholder 2">
            <a:extLst>
              <a:ext uri="{FF2B5EF4-FFF2-40B4-BE49-F238E27FC236}">
                <a16:creationId xmlns:a16="http://schemas.microsoft.com/office/drawing/2014/main" id="{0AA67A19-13DF-E008-87F3-93BAE51FA7ED}"/>
              </a:ext>
            </a:extLst>
          </p:cNvPr>
          <p:cNvSpPr>
            <a:spLocks noGrp="1"/>
          </p:cNvSpPr>
          <p:nvPr>
            <p:ph sz="quarter" idx="13"/>
          </p:nvPr>
        </p:nvSpPr>
        <p:spPr>
          <a:xfrm>
            <a:off x="7531610" y="2434201"/>
            <a:ext cx="3822189" cy="3742762"/>
          </a:xfrm>
        </p:spPr>
        <p:txBody>
          <a:bodyPr>
            <a:normAutofit/>
          </a:bodyPr>
          <a:lstStyle/>
          <a:p>
            <a:r>
              <a:rPr lang="en-US" sz="2000" i="1" dirty="0"/>
              <a:t>Uren v Bald Hills Wind farm Pty Ltd </a:t>
            </a:r>
            <a:r>
              <a:rPr lang="en-US" sz="2000" dirty="0"/>
              <a:t>[2022] VSC 145</a:t>
            </a:r>
          </a:p>
          <a:p>
            <a:r>
              <a:rPr lang="en-US" sz="2000" dirty="0"/>
              <a:t>Operator precluded from operating win turbines at night.</a:t>
            </a:r>
          </a:p>
          <a:p>
            <a:r>
              <a:rPr lang="en-US" sz="2000" dirty="0"/>
              <a:t>Noise was preventing the sheep and the plaintiff from sleeping.</a:t>
            </a:r>
          </a:p>
        </p:txBody>
      </p:sp>
    </p:spTree>
    <p:extLst>
      <p:ext uri="{BB962C8B-B14F-4D97-AF65-F5344CB8AC3E}">
        <p14:creationId xmlns:p14="http://schemas.microsoft.com/office/powerpoint/2010/main" val="2441285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CBC2D-520E-F48D-21F5-5FC866A7146A}"/>
              </a:ext>
            </a:extLst>
          </p:cNvPr>
          <p:cNvSpPr>
            <a:spLocks noGrp="1"/>
          </p:cNvSpPr>
          <p:nvPr>
            <p:ph type="title"/>
          </p:nvPr>
        </p:nvSpPr>
        <p:spPr>
          <a:xfrm>
            <a:off x="838202" y="365126"/>
            <a:ext cx="5251316" cy="1807305"/>
          </a:xfrm>
        </p:spPr>
        <p:txBody>
          <a:bodyPr>
            <a:normAutofit/>
          </a:bodyPr>
          <a:lstStyle/>
          <a:p>
            <a:r>
              <a:rPr lang="en-US" dirty="0"/>
              <a:t>Lal Lal Wind Farm Project</a:t>
            </a:r>
          </a:p>
        </p:txBody>
      </p:sp>
      <p:sp>
        <p:nvSpPr>
          <p:cNvPr id="3" name="Content Placeholder 2">
            <a:extLst>
              <a:ext uri="{FF2B5EF4-FFF2-40B4-BE49-F238E27FC236}">
                <a16:creationId xmlns:a16="http://schemas.microsoft.com/office/drawing/2014/main" id="{3685DAE7-982A-1D84-FE01-C6595A57D7E6}"/>
              </a:ext>
            </a:extLst>
          </p:cNvPr>
          <p:cNvSpPr>
            <a:spLocks noGrp="1"/>
          </p:cNvSpPr>
          <p:nvPr>
            <p:ph sz="quarter" idx="13"/>
          </p:nvPr>
        </p:nvSpPr>
        <p:spPr>
          <a:xfrm>
            <a:off x="838200" y="2333297"/>
            <a:ext cx="4619621" cy="3843667"/>
          </a:xfrm>
        </p:spPr>
        <p:txBody>
          <a:bodyPr>
            <a:normAutofit/>
          </a:bodyPr>
          <a:lstStyle/>
          <a:p>
            <a:r>
              <a:rPr lang="en-AU" sz="1600" i="1" dirty="0">
                <a:ea typeface="Times New Roman" panose="02020603050405020304" pitchFamily="18" charset="0"/>
                <a:cs typeface="Times New Roman" panose="02020603050405020304" pitchFamily="18" charset="0"/>
              </a:rPr>
              <a:t>Vestas – Australian Wind Technology Pty Ltd v Lal Lal Wind Farm Nom Co Pty Ltd </a:t>
            </a:r>
            <a:r>
              <a:rPr lang="en-AU" sz="1600" dirty="0">
                <a:ea typeface="Times New Roman" panose="02020603050405020304" pitchFamily="18" charset="0"/>
                <a:cs typeface="Times New Roman" panose="02020603050405020304" pitchFamily="18" charset="0"/>
              </a:rPr>
              <a:t>[2020] VSC 554 (pre-action discovery)</a:t>
            </a:r>
          </a:p>
          <a:p>
            <a:r>
              <a:rPr lang="en-AU" sz="1600" i="1" dirty="0">
                <a:ea typeface="Times New Roman" panose="02020603050405020304" pitchFamily="18" charset="0"/>
                <a:cs typeface="Times New Roman" panose="02020603050405020304" pitchFamily="18" charset="0"/>
              </a:rPr>
              <a:t>Lal Lal Wind Farms Nom Co Pty Ltd v Vestas – Australian Wind Technology Pty Ltd </a:t>
            </a:r>
            <a:r>
              <a:rPr lang="en-AU" sz="1600" dirty="0">
                <a:ea typeface="Times New Roman" panose="02020603050405020304" pitchFamily="18" charset="0"/>
                <a:cs typeface="Times New Roman" panose="02020603050405020304" pitchFamily="18" charset="0"/>
              </a:rPr>
              <a:t>[2020] VSC 875. (The VSC granted an </a:t>
            </a:r>
            <a:r>
              <a:rPr lang="en-AU" sz="1600" b="1" dirty="0">
                <a:ea typeface="Times New Roman" panose="02020603050405020304" pitchFamily="18" charset="0"/>
                <a:cs typeface="Times New Roman" panose="02020603050405020304" pitchFamily="18" charset="0"/>
              </a:rPr>
              <a:t>interlocutory injunction</a:t>
            </a:r>
            <a:r>
              <a:rPr lang="en-AU" sz="1600" dirty="0">
                <a:ea typeface="Times New Roman" panose="02020603050405020304" pitchFamily="18" charset="0"/>
                <a:cs typeface="Times New Roman" panose="02020603050405020304" pitchFamily="18" charset="0"/>
              </a:rPr>
              <a:t> preventing the Contractors from constraining the operation of the wind turbines pending trial.)</a:t>
            </a:r>
          </a:p>
          <a:p>
            <a:r>
              <a:rPr lang="en-AU" sz="1600" i="1" dirty="0">
                <a:ea typeface="Times New Roman" panose="02020603050405020304" pitchFamily="18" charset="0"/>
                <a:cs typeface="Times New Roman" panose="02020603050405020304" pitchFamily="18" charset="0"/>
              </a:rPr>
              <a:t>Lal Lal Wind Farms Nom Co Pty Ltd v Vestas – Australian Wind Technology Pty Ltd (No 2)</a:t>
            </a:r>
            <a:r>
              <a:rPr lang="en-AU" sz="1600" dirty="0">
                <a:ea typeface="Times New Roman" panose="02020603050405020304" pitchFamily="18" charset="0"/>
                <a:cs typeface="Times New Roman" panose="02020603050405020304" pitchFamily="18" charset="0"/>
              </a:rPr>
              <a:t> [2021] VSC 733</a:t>
            </a:r>
            <a:r>
              <a:rPr lang="en-AU" sz="1600" dirty="0"/>
              <a:t> </a:t>
            </a:r>
            <a:r>
              <a:rPr lang="en-AU" sz="1600" dirty="0">
                <a:cs typeface="Times New Roman" panose="02020603050405020304" pitchFamily="18" charset="0"/>
              </a:rPr>
              <a:t> (Attempt to restrain HSF from acting for the plaintiff)</a:t>
            </a:r>
          </a:p>
          <a:p>
            <a:r>
              <a:rPr lang="en-AU" sz="1600" i="1" dirty="0">
                <a:ea typeface="Times New Roman" panose="02020603050405020304" pitchFamily="18" charset="0"/>
                <a:cs typeface="Times New Roman" panose="02020603050405020304" pitchFamily="18" charset="0"/>
              </a:rPr>
              <a:t>Lal Lal Wind Farms Nom Co Pty Ltd v Vestas – Australian Wind Technology Pty Ltd </a:t>
            </a:r>
            <a:r>
              <a:rPr lang="en-AU" sz="1600" dirty="0">
                <a:ea typeface="Times New Roman" panose="02020603050405020304" pitchFamily="18" charset="0"/>
                <a:cs typeface="Times New Roman" panose="02020603050405020304" pitchFamily="18" charset="0"/>
              </a:rPr>
              <a:t>[2021] VSC 807</a:t>
            </a:r>
            <a:r>
              <a:rPr lang="en-AU" sz="1600" dirty="0"/>
              <a:t> </a:t>
            </a:r>
            <a:r>
              <a:rPr lang="en-AU" sz="1600" dirty="0">
                <a:cs typeface="Times New Roman" panose="02020603050405020304" pitchFamily="18" charset="0"/>
              </a:rPr>
              <a:t>(SOPA dispute)</a:t>
            </a:r>
            <a:endParaRPr lang="en-AU" sz="1600" dirty="0">
              <a:ea typeface="Times New Roman" panose="02020603050405020304" pitchFamily="18" charset="0"/>
              <a:cs typeface="Times New Roman" panose="02020603050405020304" pitchFamily="18" charset="0"/>
            </a:endParaRPr>
          </a:p>
          <a:p>
            <a:endParaRPr lang="en-AU" sz="1600" dirty="0">
              <a:latin typeface="Arial" panose="020B0604020202020204" pitchFamily="34" charset="0"/>
              <a:ea typeface="Times New Roman" panose="02020603050405020304" pitchFamily="18" charset="0"/>
              <a:cs typeface="Times New Roman" panose="02020603050405020304" pitchFamily="18" charset="0"/>
            </a:endParaRPr>
          </a:p>
          <a:p>
            <a:endParaRPr lang="en-US" sz="1600" dirty="0"/>
          </a:p>
        </p:txBody>
      </p:sp>
      <p:pic>
        <p:nvPicPr>
          <p:cNvPr id="14" name="Picture 4" descr="Wind farm at twilight">
            <a:extLst>
              <a:ext uri="{FF2B5EF4-FFF2-40B4-BE49-F238E27FC236}">
                <a16:creationId xmlns:a16="http://schemas.microsoft.com/office/drawing/2014/main" id="{BDE22DC7-5E03-ACD6-3902-595884BE602C}"/>
              </a:ext>
            </a:extLst>
          </p:cNvPr>
          <p:cNvPicPr>
            <a:picLocks noChangeAspect="1"/>
          </p:cNvPicPr>
          <p:nvPr/>
        </p:nvPicPr>
        <p:blipFill rotWithShape="1">
          <a:blip r:embed="rId3"/>
          <a:srcRect l="17936" r="25549"/>
          <a:stretch/>
        </p:blipFill>
        <p:spPr>
          <a:xfrm>
            <a:off x="6229217" y="10"/>
            <a:ext cx="5962785" cy="685799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86562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FCAAD81-AC6C-580C-950D-9E39BD70077C}"/>
              </a:ext>
            </a:extLst>
          </p:cNvPr>
          <p:cNvPicPr>
            <a:picLocks noChangeAspect="1"/>
          </p:cNvPicPr>
          <p:nvPr/>
        </p:nvPicPr>
        <p:blipFill rotWithShape="1">
          <a:blip r:embed="rId3"/>
          <a:srcRect l="468" r="10644"/>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9C462-A602-D3C0-C337-CF42945B3B8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rPr>
              <a:t>Green Hydrogen – Allocation of Risks and Dispute Resolution</a:t>
            </a:r>
          </a:p>
        </p:txBody>
      </p:sp>
    </p:spTree>
    <p:extLst>
      <p:ext uri="{BB962C8B-B14F-4D97-AF65-F5344CB8AC3E}">
        <p14:creationId xmlns:p14="http://schemas.microsoft.com/office/powerpoint/2010/main" val="355245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84C6-8155-8434-0481-F85E0981AA1E}"/>
              </a:ext>
            </a:extLst>
          </p:cNvPr>
          <p:cNvSpPr>
            <a:spLocks noGrp="1"/>
          </p:cNvSpPr>
          <p:nvPr>
            <p:ph type="title"/>
          </p:nvPr>
        </p:nvSpPr>
        <p:spPr>
          <a:xfrm>
            <a:off x="723899" y="253664"/>
            <a:ext cx="10474088" cy="1001897"/>
          </a:xfrm>
        </p:spPr>
        <p:txBody>
          <a:bodyPr>
            <a:normAutofit/>
          </a:bodyPr>
          <a:lstStyle/>
          <a:p>
            <a:r>
              <a:rPr lang="en-AU" sz="3200" i="1" dirty="0">
                <a:ea typeface="Times New Roman" panose="02020603050405020304" pitchFamily="18" charset="0"/>
                <a:cs typeface="Times New Roman" panose="02020603050405020304" pitchFamily="18" charset="0"/>
              </a:rPr>
              <a:t>Siemens Gamesa Renewable Energy Pty Ltd v Bulgana Wind Farm Pty Ltd </a:t>
            </a:r>
            <a:r>
              <a:rPr lang="en-AU" sz="3200" dirty="0">
                <a:ea typeface="Times New Roman" panose="02020603050405020304" pitchFamily="18" charset="0"/>
                <a:cs typeface="Times New Roman" panose="02020603050405020304" pitchFamily="18" charset="0"/>
              </a:rPr>
              <a:t>[2020] VSC 126</a:t>
            </a:r>
            <a:r>
              <a:rPr lang="en-AU" sz="3200" dirty="0"/>
              <a:t> </a:t>
            </a:r>
            <a:endParaRPr lang="en-US" sz="3200" dirty="0"/>
          </a:p>
        </p:txBody>
      </p:sp>
      <p:pic>
        <p:nvPicPr>
          <p:cNvPr id="7" name="Graphic 6" descr="Commitments">
            <a:extLst>
              <a:ext uri="{FF2B5EF4-FFF2-40B4-BE49-F238E27FC236}">
                <a16:creationId xmlns:a16="http://schemas.microsoft.com/office/drawing/2014/main" id="{1C374516-CB2A-15D8-A3F1-A257AA415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00" y="1627072"/>
            <a:ext cx="4029075" cy="4029075"/>
          </a:xfrm>
          <a:prstGeom prst="rect">
            <a:avLst/>
          </a:prstGeom>
        </p:spPr>
      </p:pic>
      <p:sp>
        <p:nvSpPr>
          <p:cNvPr id="3" name="Content Placeholder 2">
            <a:extLst>
              <a:ext uri="{FF2B5EF4-FFF2-40B4-BE49-F238E27FC236}">
                <a16:creationId xmlns:a16="http://schemas.microsoft.com/office/drawing/2014/main" id="{0F5B401E-F389-E8FD-6F14-AA5B292EFB43}"/>
              </a:ext>
            </a:extLst>
          </p:cNvPr>
          <p:cNvSpPr>
            <a:spLocks noGrp="1"/>
          </p:cNvSpPr>
          <p:nvPr>
            <p:ph sz="quarter" idx="13"/>
          </p:nvPr>
        </p:nvSpPr>
        <p:spPr>
          <a:xfrm>
            <a:off x="4474951" y="1940440"/>
            <a:ext cx="7527851" cy="4663899"/>
          </a:xfrm>
        </p:spPr>
        <p:txBody>
          <a:bodyPr>
            <a:normAutofit fontScale="92500" lnSpcReduction="10000"/>
          </a:bodyPr>
          <a:lstStyle/>
          <a:p>
            <a:pPr lvl="0"/>
            <a:r>
              <a:rPr lang="en-US" sz="2000" dirty="0"/>
              <a:t>Project was delayed because of connection issues? </a:t>
            </a:r>
            <a:r>
              <a:rPr lang="en-AU" sz="2000" dirty="0"/>
              <a:t>The plaintiff sought an </a:t>
            </a:r>
            <a:r>
              <a:rPr lang="en-AU" sz="2000" b="1" dirty="0"/>
              <a:t>injunction</a:t>
            </a:r>
            <a:r>
              <a:rPr lang="en-AU" sz="2000" dirty="0"/>
              <a:t> restraining the defendant from calling on Performance Securities for payment of </a:t>
            </a:r>
            <a:r>
              <a:rPr lang="en-AU" sz="2000" b="1" dirty="0"/>
              <a:t>Delay</a:t>
            </a:r>
            <a:r>
              <a:rPr lang="en-AU" sz="2000" dirty="0"/>
              <a:t> </a:t>
            </a:r>
            <a:r>
              <a:rPr lang="en-AU" sz="2000" b="1" dirty="0"/>
              <a:t>Liquidated Damages</a:t>
            </a:r>
            <a:r>
              <a:rPr lang="en-AU" sz="2000" dirty="0"/>
              <a:t>.</a:t>
            </a:r>
          </a:p>
          <a:p>
            <a:pPr lvl="0"/>
            <a:r>
              <a:rPr lang="en-US" sz="2000" dirty="0"/>
              <a:t>Key terms of Second Agreement:</a:t>
            </a:r>
          </a:p>
          <a:p>
            <a:pPr lvl="0"/>
            <a:endParaRPr lang="en-US" sz="2000" dirty="0"/>
          </a:p>
          <a:p>
            <a:pPr marL="457189" lvl="1" indent="0">
              <a:buNone/>
            </a:pPr>
            <a:r>
              <a:rPr lang="en-GB" sz="2000" dirty="0"/>
              <a:t>1. BWF will continue to offset any DLDs against payments or a</a:t>
            </a:r>
            <a:r>
              <a:rPr lang="en-US" sz="2000" dirty="0"/>
              <a:t>ny </a:t>
            </a:r>
            <a:r>
              <a:rPr lang="en-GB" sz="2000" dirty="0"/>
              <a:t>amounts due to SGRE for the above project.
2. Except in any process provided for in clause 41 of the EP</a:t>
            </a:r>
            <a:r>
              <a:rPr lang="en-US" sz="2000" dirty="0"/>
              <a:t>C</a:t>
            </a:r>
            <a:r>
              <a:rPr lang="en-GB" sz="2000" dirty="0"/>
              <a:t> Contract, SGRE undertakes not to object to or oppose any such offset (other than for mathematical mistakes apparent in the DLDs calculations) and additionally will not exercise its rights under or in connection with the security of</a:t>
            </a:r>
            <a:r>
              <a:rPr lang="en-US" sz="2000" dirty="0"/>
              <a:t> </a:t>
            </a:r>
            <a:r>
              <a:rPr lang="en-GB" sz="2000" dirty="0"/>
              <a:t>payment legislation in relation to this matter.
3. BWF will accordingly not exercise its rights to draw on the Performance Securities in its possession in relation to this matter.  For the avoidance of doubt, BWF will not make a demand or claim under the Performance Securities before giving at least 5 business days prior written notice.</a:t>
            </a:r>
          </a:p>
          <a:p>
            <a:endParaRPr lang="en-US" sz="1400" dirty="0"/>
          </a:p>
        </p:txBody>
      </p:sp>
    </p:spTree>
    <p:extLst>
      <p:ext uri="{BB962C8B-B14F-4D97-AF65-F5344CB8AC3E}">
        <p14:creationId xmlns:p14="http://schemas.microsoft.com/office/powerpoint/2010/main" val="493122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80EEA-3035-CAEB-04A6-18E99D51E6A0}"/>
              </a:ext>
            </a:extLst>
          </p:cNvPr>
          <p:cNvSpPr>
            <a:spLocks noGrp="1"/>
          </p:cNvSpPr>
          <p:nvPr>
            <p:ph type="title"/>
          </p:nvPr>
        </p:nvSpPr>
        <p:spPr>
          <a:xfrm>
            <a:off x="836679" y="723900"/>
            <a:ext cx="6002111" cy="1495425"/>
          </a:xfrm>
        </p:spPr>
        <p:txBody>
          <a:bodyPr>
            <a:normAutofit fontScale="90000"/>
          </a:bodyPr>
          <a:lstStyle/>
          <a:p>
            <a:r>
              <a:rPr lang="en-AU" sz="2800" i="1" dirty="0">
                <a:ea typeface="Times New Roman" panose="02020603050405020304" pitchFamily="18" charset="0"/>
                <a:cs typeface="Times New Roman" panose="02020603050405020304" pitchFamily="18" charset="0"/>
              </a:rPr>
              <a:t>Downer Utilities Australia Pty Ltd v Alinta Energy Transmission (Chichester) Pty Ltd </a:t>
            </a:r>
            <a:r>
              <a:rPr lang="en-AU" sz="2800" dirty="0">
                <a:ea typeface="Times New Roman" panose="02020603050405020304" pitchFamily="18" charset="0"/>
                <a:cs typeface="Times New Roman" panose="02020603050405020304" pitchFamily="18" charset="0"/>
              </a:rPr>
              <a:t>[No 2] [2023] WASC 1 – pre-action discovery	</a:t>
            </a:r>
            <a:endParaRPr lang="en-US" sz="2800" dirty="0"/>
          </a:p>
        </p:txBody>
      </p:sp>
      <p:pic>
        <p:nvPicPr>
          <p:cNvPr id="24" name="Picture 23">
            <a:extLst>
              <a:ext uri="{FF2B5EF4-FFF2-40B4-BE49-F238E27FC236}">
                <a16:creationId xmlns:a16="http://schemas.microsoft.com/office/drawing/2014/main" id="{CC9DAA7F-2D2F-98F5-5D1B-02CDBD8165A1}"/>
              </a:ext>
            </a:extLst>
          </p:cNvPr>
          <p:cNvPicPr>
            <a:picLocks noChangeAspect="1"/>
          </p:cNvPicPr>
          <p:nvPr/>
        </p:nvPicPr>
        <p:blipFill rotWithShape="1">
          <a:blip r:embed="rId3"/>
          <a:srcRect l="40351" r="11055" b="-1"/>
          <a:stretch/>
        </p:blipFill>
        <p:spPr>
          <a:xfrm>
            <a:off x="7199440" y="10"/>
            <a:ext cx="4992560" cy="6857991"/>
          </a:xfrm>
          <a:prstGeom prst="rect">
            <a:avLst/>
          </a:prstGeom>
          <a:effectLst/>
        </p:spPr>
      </p:pic>
      <p:graphicFrame>
        <p:nvGraphicFramePr>
          <p:cNvPr id="5" name="Content Placeholder 2">
            <a:extLst>
              <a:ext uri="{FF2B5EF4-FFF2-40B4-BE49-F238E27FC236}">
                <a16:creationId xmlns:a16="http://schemas.microsoft.com/office/drawing/2014/main" id="{17FF87E6-3E11-2FB4-CBAF-B8A41A967992}"/>
              </a:ext>
            </a:extLst>
          </p:cNvPr>
          <p:cNvGraphicFramePr>
            <a:graphicFrameLocks noGrp="1"/>
          </p:cNvGraphicFramePr>
          <p:nvPr>
            <p:ph sz="quarter" idx="13"/>
          </p:nvPr>
        </p:nvGraphicFramePr>
        <p:xfrm>
          <a:off x="836681" y="2405068"/>
          <a:ext cx="6002111" cy="3081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9147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269D-AB07-8FB4-3B45-FFC336B1A26D}"/>
              </a:ext>
            </a:extLst>
          </p:cNvPr>
          <p:cNvSpPr>
            <a:spLocks noGrp="1"/>
          </p:cNvSpPr>
          <p:nvPr>
            <p:ph type="title"/>
          </p:nvPr>
        </p:nvSpPr>
        <p:spPr>
          <a:xfrm>
            <a:off x="1136397" y="502020"/>
            <a:ext cx="5323715" cy="1642971"/>
          </a:xfrm>
        </p:spPr>
        <p:txBody>
          <a:bodyPr anchor="b">
            <a:normAutofit/>
          </a:bodyPr>
          <a:lstStyle/>
          <a:p>
            <a:r>
              <a:rPr lang="en-AU" sz="3700" i="1" dirty="0">
                <a:latin typeface="+mn-lt"/>
                <a:ea typeface="Times New Roman" panose="02020603050405020304" pitchFamily="18" charset="0"/>
                <a:cs typeface="Times New Roman" panose="02020603050405020304" pitchFamily="18" charset="0"/>
              </a:rPr>
              <a:t>Cape Byron Power I Pty Ltd v Downer Energy Systems Pty Ltd </a:t>
            </a:r>
            <a:r>
              <a:rPr lang="en-AU" sz="3700" dirty="0">
                <a:latin typeface="+mn-lt"/>
                <a:ea typeface="Times New Roman" panose="02020603050405020304" pitchFamily="18" charset="0"/>
                <a:cs typeface="Times New Roman" panose="02020603050405020304" pitchFamily="18" charset="0"/>
              </a:rPr>
              <a:t>[2022] QSC 294.</a:t>
            </a:r>
            <a:r>
              <a:rPr lang="en-AU" sz="3700" dirty="0">
                <a:latin typeface="+mn-lt"/>
              </a:rPr>
              <a:t> </a:t>
            </a:r>
            <a:endParaRPr lang="en-US" sz="3700" dirty="0">
              <a:latin typeface="+mn-lt"/>
            </a:endParaRPr>
          </a:p>
        </p:txBody>
      </p:sp>
      <p:sp>
        <p:nvSpPr>
          <p:cNvPr id="3" name="Content Placeholder 2">
            <a:extLst>
              <a:ext uri="{FF2B5EF4-FFF2-40B4-BE49-F238E27FC236}">
                <a16:creationId xmlns:a16="http://schemas.microsoft.com/office/drawing/2014/main" id="{F8C119BD-3219-59B6-D0AA-0CF204CE1D97}"/>
              </a:ext>
            </a:extLst>
          </p:cNvPr>
          <p:cNvSpPr>
            <a:spLocks noGrp="1"/>
          </p:cNvSpPr>
          <p:nvPr>
            <p:ph sz="quarter" idx="13"/>
          </p:nvPr>
        </p:nvSpPr>
        <p:spPr>
          <a:xfrm>
            <a:off x="1144924" y="2405895"/>
            <a:ext cx="5315189" cy="3535083"/>
          </a:xfrm>
        </p:spPr>
        <p:txBody>
          <a:bodyPr anchor="t">
            <a:normAutofit/>
          </a:bodyPr>
          <a:lstStyle/>
          <a:p>
            <a:r>
              <a:rPr lang="en-AU" sz="1400" dirty="0">
                <a:latin typeface="Arial" panose="020B0604020202020204" pitchFamily="34" charset="0"/>
                <a:ea typeface="Times New Roman" panose="02020603050405020304" pitchFamily="18" charset="0"/>
                <a:cs typeface="Times New Roman" panose="02020603050405020304" pitchFamily="18" charset="0"/>
              </a:rPr>
              <a:t>EPC Contract to build a boiler for the plaintiff's biomass fired power station.</a:t>
            </a:r>
            <a:r>
              <a:rPr lang="en-AU" sz="1400" dirty="0"/>
              <a:t> </a:t>
            </a:r>
          </a:p>
          <a:p>
            <a:r>
              <a:rPr lang="en-AU" sz="1400" dirty="0"/>
              <a:t>Boiler was defective and was damaged after overheating.</a:t>
            </a:r>
          </a:p>
          <a:p>
            <a:r>
              <a:rPr lang="en-AU" sz="1400" dirty="0"/>
              <a:t>The plaintiff was awarded the costs of rectification but was precluded from recovering indirect losses.</a:t>
            </a:r>
          </a:p>
          <a:p>
            <a:r>
              <a:rPr lang="en-AU" sz="1400" dirty="0">
                <a:latin typeface="Arial" panose="020B0604020202020204" pitchFamily="34" charset="0"/>
                <a:ea typeface="Times New Roman" panose="02020603050405020304" pitchFamily="18" charset="0"/>
              </a:rPr>
              <a:t>Indirect Loss was defined as 	“loss of profits, loss of use, loss of contracts, loss of sales or damages from failure to supply electricity, damages from obligations regarding the receipt of fuel, loss of sales or damages from failure to supply steam, or for any indirect, special or consequential damages arising out of or in connection with this Contract regardless of whether liability is based on any breach of contract, tort (including negligence), indemnity, warranty, statute, or any other basis of liability”</a:t>
            </a:r>
            <a:endParaRPr lang="en-AU" sz="1400" dirty="0">
              <a:latin typeface="Times New Roman" panose="02020603050405020304" pitchFamily="18" charset="0"/>
              <a:ea typeface="Times New Roman" panose="02020603050405020304" pitchFamily="18" charset="0"/>
            </a:endParaRPr>
          </a:p>
          <a:p>
            <a:endParaRPr lang="en-US" sz="1400" dirty="0"/>
          </a:p>
        </p:txBody>
      </p:sp>
      <p:pic>
        <p:nvPicPr>
          <p:cNvPr id="5" name="Picture 4" descr="Natural petrol fired electrical power plant">
            <a:extLst>
              <a:ext uri="{FF2B5EF4-FFF2-40B4-BE49-F238E27FC236}">
                <a16:creationId xmlns:a16="http://schemas.microsoft.com/office/drawing/2014/main" id="{CFFED502-56B8-AD81-2A72-F5308A1E8236}"/>
              </a:ext>
            </a:extLst>
          </p:cNvPr>
          <p:cNvPicPr>
            <a:picLocks noChangeAspect="1"/>
          </p:cNvPicPr>
          <p:nvPr/>
        </p:nvPicPr>
        <p:blipFill rotWithShape="1">
          <a:blip r:embed="rId3"/>
          <a:srcRect l="8991" r="31475" b="-1"/>
          <a:stretch/>
        </p:blipFill>
        <p:spPr>
          <a:xfrm>
            <a:off x="7075967" y="1106907"/>
            <a:ext cx="4170531" cy="4676079"/>
          </a:xfrm>
          <a:prstGeom prst="rect">
            <a:avLst/>
          </a:prstGeom>
        </p:spPr>
      </p:pic>
    </p:spTree>
    <p:extLst>
      <p:ext uri="{BB962C8B-B14F-4D97-AF65-F5344CB8AC3E}">
        <p14:creationId xmlns:p14="http://schemas.microsoft.com/office/powerpoint/2010/main" val="2751242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81ED1-3532-5960-0DE4-2AE3DD52A20B}"/>
              </a:ext>
            </a:extLst>
          </p:cNvPr>
          <p:cNvSpPr>
            <a:spLocks noGrp="1"/>
          </p:cNvSpPr>
          <p:nvPr>
            <p:ph type="title"/>
          </p:nvPr>
        </p:nvSpPr>
        <p:spPr>
          <a:xfrm>
            <a:off x="640080" y="325369"/>
            <a:ext cx="4368602" cy="1956841"/>
          </a:xfrm>
        </p:spPr>
        <p:txBody>
          <a:bodyPr anchor="b">
            <a:normAutofit/>
          </a:bodyPr>
          <a:lstStyle/>
          <a:p>
            <a:r>
              <a:rPr lang="en-US" sz="4200" dirty="0"/>
              <a:t>MEDIATION – FACILITATIVE OR EVALUATIVE</a:t>
            </a:r>
          </a:p>
        </p:txBody>
      </p:sp>
      <p:sp>
        <p:nvSpPr>
          <p:cNvPr id="3" name="Content Placeholder 2">
            <a:extLst>
              <a:ext uri="{FF2B5EF4-FFF2-40B4-BE49-F238E27FC236}">
                <a16:creationId xmlns:a16="http://schemas.microsoft.com/office/drawing/2014/main" id="{A567436C-1DBF-B1F2-2F37-5AF93A527649}"/>
              </a:ext>
            </a:extLst>
          </p:cNvPr>
          <p:cNvSpPr>
            <a:spLocks noGrp="1"/>
          </p:cNvSpPr>
          <p:nvPr>
            <p:ph sz="quarter" idx="13"/>
          </p:nvPr>
        </p:nvSpPr>
        <p:spPr>
          <a:xfrm>
            <a:off x="640080" y="2872899"/>
            <a:ext cx="4243589" cy="3320668"/>
          </a:xfrm>
        </p:spPr>
        <p:txBody>
          <a:bodyPr>
            <a:normAutofit/>
          </a:bodyPr>
          <a:lstStyle/>
          <a:p>
            <a:r>
              <a:rPr lang="en-US" sz="1500" dirty="0"/>
              <a:t>Sir Rupert Jackson procedure for Evaluative Mediation:</a:t>
            </a:r>
          </a:p>
          <a:p>
            <a:pPr lvl="1"/>
            <a:r>
              <a:rPr lang="en-US" sz="1500" dirty="0"/>
              <a:t>Position Papers on liability and quantum;</a:t>
            </a:r>
          </a:p>
          <a:p>
            <a:pPr lvl="1"/>
            <a:r>
              <a:rPr lang="en-US" sz="1500" dirty="0"/>
              <a:t>40 min presentation by each counsel during mediation;</a:t>
            </a:r>
          </a:p>
          <a:p>
            <a:pPr lvl="1"/>
            <a:r>
              <a:rPr lang="en-US" sz="1500" dirty="0"/>
              <a:t>Mediation delivers an oral indication of who is likely to win on each issue and why</a:t>
            </a:r>
          </a:p>
          <a:p>
            <a:pPr lvl="1"/>
            <a:r>
              <a:rPr lang="en-US" sz="1500" dirty="0"/>
              <a:t>Lunch break to allow parties to consider options/offers</a:t>
            </a:r>
          </a:p>
          <a:p>
            <a:pPr lvl="1"/>
            <a:r>
              <a:rPr lang="en-US" sz="1500" dirty="0"/>
              <a:t>Conventional facilitative mediation to address quantum with no views expressed on Quantum by Mediator</a:t>
            </a:r>
          </a:p>
        </p:txBody>
      </p:sp>
      <p:pic>
        <p:nvPicPr>
          <p:cNvPr id="5" name="Picture 4" descr="A group of multi coloured wooden stick figures">
            <a:extLst>
              <a:ext uri="{FF2B5EF4-FFF2-40B4-BE49-F238E27FC236}">
                <a16:creationId xmlns:a16="http://schemas.microsoft.com/office/drawing/2014/main" id="{510F29B8-182A-7B31-D002-AFF25BB6BEC6}"/>
              </a:ext>
            </a:extLst>
          </p:cNvPr>
          <p:cNvPicPr>
            <a:picLocks noChangeAspect="1"/>
          </p:cNvPicPr>
          <p:nvPr/>
        </p:nvPicPr>
        <p:blipFill rotWithShape="1">
          <a:blip r:embed="rId3"/>
          <a:srcRect l="8204" r="223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815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0E6FA6-3090-F846-AD87-33A631A24702}"/>
              </a:ext>
            </a:extLst>
          </p:cNvPr>
          <p:cNvSpPr txBox="1">
            <a:spLocks/>
          </p:cNvSpPr>
          <p:nvPr/>
        </p:nvSpPr>
        <p:spPr>
          <a:xfrm>
            <a:off x="1030014" y="2490952"/>
            <a:ext cx="10016358" cy="18498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t>A presentation for SCL International 20 October 2023 </a:t>
            </a:r>
          </a:p>
          <a:p>
            <a:endParaRPr lang="en-US" sz="2400" b="1" dirty="0"/>
          </a:p>
          <a:p>
            <a:r>
              <a:rPr lang="en-US" sz="2400" b="1" dirty="0"/>
              <a:t>LAINA CHAN, 2 SELBORNE CHAMBERS, MELBOURNE TEC COUNSEL</a:t>
            </a:r>
          </a:p>
          <a:p>
            <a:r>
              <a:rPr lang="en-US" sz="2400" b="1" dirty="0"/>
              <a:t>E: </a:t>
            </a:r>
            <a:r>
              <a:rPr lang="en-US" sz="2400" b="1" dirty="0" err="1"/>
              <a:t>laina.chan@selbornechambers.com.au</a:t>
            </a:r>
            <a:endParaRPr lang="en-US" sz="2400" b="1" dirty="0"/>
          </a:p>
        </p:txBody>
      </p:sp>
      <p:pic>
        <p:nvPicPr>
          <p:cNvPr id="3" name="Picture 2">
            <a:extLst>
              <a:ext uri="{FF2B5EF4-FFF2-40B4-BE49-F238E27FC236}">
                <a16:creationId xmlns:a16="http://schemas.microsoft.com/office/drawing/2014/main" id="{AB6A450C-866B-3EFC-151A-6D4B78608180}"/>
              </a:ext>
            </a:extLst>
          </p:cNvPr>
          <p:cNvPicPr>
            <a:picLocks noChangeAspect="1"/>
          </p:cNvPicPr>
          <p:nvPr/>
        </p:nvPicPr>
        <p:blipFill>
          <a:blip r:embed="rId3"/>
          <a:stretch>
            <a:fillRect/>
          </a:stretch>
        </p:blipFill>
        <p:spPr>
          <a:xfrm>
            <a:off x="5403322" y="389945"/>
            <a:ext cx="1385356" cy="1618843"/>
          </a:xfrm>
          <a:prstGeom prst="rect">
            <a:avLst/>
          </a:prstGeom>
        </p:spPr>
      </p:pic>
    </p:spTree>
    <p:extLst>
      <p:ext uri="{BB962C8B-B14F-4D97-AF65-F5344CB8AC3E}">
        <p14:creationId xmlns:p14="http://schemas.microsoft.com/office/powerpoint/2010/main" val="81386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lecules">
            <a:extLst>
              <a:ext uri="{FF2B5EF4-FFF2-40B4-BE49-F238E27FC236}">
                <a16:creationId xmlns:a16="http://schemas.microsoft.com/office/drawing/2014/main" id="{C3BD6F6A-7697-1963-B8A4-C17B307EBF77}"/>
              </a:ext>
            </a:extLst>
          </p:cNvPr>
          <p:cNvPicPr>
            <a:picLocks noChangeAspect="1"/>
          </p:cNvPicPr>
          <p:nvPr/>
        </p:nvPicPr>
        <p:blipFill rotWithShape="1">
          <a:blip r:embed="rId3"/>
          <a:srcRect l="5884" r="-1" b="-1"/>
          <a:stretch/>
        </p:blipFill>
        <p:spPr>
          <a:xfrm>
            <a:off x="4771696" y="0"/>
            <a:ext cx="7420303" cy="6857990"/>
          </a:xfrm>
          <a:prstGeom prst="rect">
            <a:avLst/>
          </a:prstGeom>
        </p:spPr>
      </p:pic>
      <p:sp>
        <p:nvSpPr>
          <p:cNvPr id="2" name="Title 1">
            <a:extLst>
              <a:ext uri="{FF2B5EF4-FFF2-40B4-BE49-F238E27FC236}">
                <a16:creationId xmlns:a16="http://schemas.microsoft.com/office/drawing/2014/main" id="{68604844-CECE-F3EB-BF01-A5AD3E7F4A5D}"/>
              </a:ext>
            </a:extLst>
          </p:cNvPr>
          <p:cNvSpPr>
            <a:spLocks noGrp="1"/>
          </p:cNvSpPr>
          <p:nvPr>
            <p:ph type="title"/>
          </p:nvPr>
        </p:nvSpPr>
        <p:spPr>
          <a:xfrm>
            <a:off x="838200" y="365125"/>
            <a:ext cx="3822189" cy="1899912"/>
          </a:xfrm>
        </p:spPr>
        <p:txBody>
          <a:bodyPr>
            <a:normAutofit/>
          </a:bodyPr>
          <a:lstStyle/>
          <a:p>
            <a:r>
              <a:rPr lang="en-US" sz="4000" b="1" dirty="0"/>
              <a:t>Production of Hydrogen</a:t>
            </a:r>
          </a:p>
        </p:txBody>
      </p:sp>
      <p:sp>
        <p:nvSpPr>
          <p:cNvPr id="3" name="Content Placeholder 2">
            <a:extLst>
              <a:ext uri="{FF2B5EF4-FFF2-40B4-BE49-F238E27FC236}">
                <a16:creationId xmlns:a16="http://schemas.microsoft.com/office/drawing/2014/main" id="{36C0CB95-EF4B-58B4-6245-E7216D61C88B}"/>
              </a:ext>
            </a:extLst>
          </p:cNvPr>
          <p:cNvSpPr>
            <a:spLocks noGrp="1"/>
          </p:cNvSpPr>
          <p:nvPr>
            <p:ph sz="quarter" idx="13"/>
          </p:nvPr>
        </p:nvSpPr>
        <p:spPr>
          <a:xfrm>
            <a:off x="838200" y="2434201"/>
            <a:ext cx="3822189" cy="3742762"/>
          </a:xfrm>
        </p:spPr>
        <p:txBody>
          <a:bodyPr>
            <a:normAutofit fontScale="92500" lnSpcReduction="20000"/>
          </a:bodyPr>
          <a:lstStyle/>
          <a:p>
            <a:r>
              <a:rPr lang="en-US" sz="2000" dirty="0"/>
              <a:t>Grey Hydrogen – natural gas with steam methane reforming, CO2 </a:t>
            </a:r>
            <a:r>
              <a:rPr lang="en-US" sz="2000" cap="none" dirty="0"/>
              <a:t>byproduct -62% of hydrogen production in 2021 according to the IEA.</a:t>
            </a:r>
          </a:p>
          <a:p>
            <a:r>
              <a:rPr lang="en-US" sz="2000" dirty="0"/>
              <a:t>Purple or Pink Hydrogen produced from nuclear energy. A 1,000 megawatt nuclear reactor can produce 200,000 </a:t>
            </a:r>
            <a:r>
              <a:rPr lang="en-US" sz="2000" dirty="0" err="1"/>
              <a:t>tonnes</a:t>
            </a:r>
            <a:r>
              <a:rPr lang="en-US" sz="2000" dirty="0"/>
              <a:t> of hydrogen/year – 1/50</a:t>
            </a:r>
            <a:r>
              <a:rPr lang="en-US" sz="2000" baseline="30000" dirty="0"/>
              <a:t>th</a:t>
            </a:r>
            <a:r>
              <a:rPr lang="en-US" sz="2000" dirty="0"/>
              <a:t> of the Hydrogen currently used in the US</a:t>
            </a:r>
          </a:p>
          <a:p>
            <a:r>
              <a:rPr lang="en-US" sz="2000" dirty="0"/>
              <a:t>Green hydrogen – electrolysis of water using renewable energy sources – solar, wind, hydroelectric – the aspiration</a:t>
            </a:r>
          </a:p>
        </p:txBody>
      </p:sp>
    </p:spTree>
    <p:extLst>
      <p:ext uri="{BB962C8B-B14F-4D97-AF65-F5344CB8AC3E}">
        <p14:creationId xmlns:p14="http://schemas.microsoft.com/office/powerpoint/2010/main" val="3301119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6137-E849-2819-DBDA-7F6FEFF45042}"/>
              </a:ext>
            </a:extLst>
          </p:cNvPr>
          <p:cNvSpPr>
            <a:spLocks noGrp="1"/>
          </p:cNvSpPr>
          <p:nvPr>
            <p:ph type="title"/>
          </p:nvPr>
        </p:nvSpPr>
        <p:spPr>
          <a:xfrm>
            <a:off x="648929" y="557190"/>
            <a:ext cx="5181510" cy="1671569"/>
          </a:xfrm>
        </p:spPr>
        <p:txBody>
          <a:bodyPr>
            <a:normAutofit/>
          </a:bodyPr>
          <a:lstStyle/>
          <a:p>
            <a:r>
              <a:rPr lang="en-US" sz="4000" b="1" dirty="0"/>
              <a:t>Green Hydrogen	</a:t>
            </a:r>
          </a:p>
        </p:txBody>
      </p:sp>
      <p:sp>
        <p:nvSpPr>
          <p:cNvPr id="3" name="Content Placeholder 2">
            <a:extLst>
              <a:ext uri="{FF2B5EF4-FFF2-40B4-BE49-F238E27FC236}">
                <a16:creationId xmlns:a16="http://schemas.microsoft.com/office/drawing/2014/main" id="{9C53E8A0-22F3-8109-7703-6892F6337AE1}"/>
              </a:ext>
            </a:extLst>
          </p:cNvPr>
          <p:cNvSpPr>
            <a:spLocks noGrp="1"/>
          </p:cNvSpPr>
          <p:nvPr>
            <p:ph sz="quarter" idx="13"/>
          </p:nvPr>
        </p:nvSpPr>
        <p:spPr>
          <a:xfrm>
            <a:off x="648930" y="2406650"/>
            <a:ext cx="5181508" cy="3722438"/>
          </a:xfrm>
        </p:spPr>
        <p:txBody>
          <a:bodyPr>
            <a:normAutofit/>
          </a:bodyPr>
          <a:lstStyle/>
          <a:p>
            <a:pPr marL="0" lvl="0" indent="0">
              <a:buNone/>
            </a:pPr>
            <a:r>
              <a:rPr lang="en-AU" sz="2000" dirty="0"/>
              <a:t>Europe and Australia are front runners in hydrogen production projects using water electrolysis. </a:t>
            </a:r>
          </a:p>
          <a:p>
            <a:pPr marL="0" lvl="0" indent="0">
              <a:buNone/>
            </a:pPr>
            <a:r>
              <a:rPr lang="en-AU" sz="2000" dirty="0"/>
              <a:t>Based on the current project pipeline, low-emission hydrogen production from water electrolysers:</a:t>
            </a:r>
          </a:p>
          <a:p>
            <a:r>
              <a:rPr lang="en-AU" sz="2000" dirty="0"/>
              <a:t>in Europe could reach close to 5 Mt H2 by 2030 (projects at advanced and early planning stages), </a:t>
            </a:r>
          </a:p>
          <a:p>
            <a:r>
              <a:rPr lang="en-AU" sz="2000" dirty="0"/>
              <a:t>with Germany and Spain together accounting for 1.4 Mt H2.</a:t>
            </a:r>
            <a:endParaRPr lang="en-US" sz="2000" dirty="0"/>
          </a:p>
        </p:txBody>
      </p:sp>
      <p:pic>
        <p:nvPicPr>
          <p:cNvPr id="13" name="Picture 12" descr="Periodic table of elements">
            <a:extLst>
              <a:ext uri="{FF2B5EF4-FFF2-40B4-BE49-F238E27FC236}">
                <a16:creationId xmlns:a16="http://schemas.microsoft.com/office/drawing/2014/main" id="{D661AAB8-C39D-1365-CD0D-DD6D77DE124A}"/>
              </a:ext>
            </a:extLst>
          </p:cNvPr>
          <p:cNvPicPr>
            <a:picLocks noChangeAspect="1"/>
          </p:cNvPicPr>
          <p:nvPr/>
        </p:nvPicPr>
        <p:blipFill rotWithShape="1">
          <a:blip r:embed="rId3"/>
          <a:srcRect l="26424" r="17557"/>
          <a:stretch/>
        </p:blipFill>
        <p:spPr>
          <a:xfrm>
            <a:off x="6189155" y="10"/>
            <a:ext cx="6002844" cy="6857990"/>
          </a:xfrm>
          <a:prstGeom prst="rect">
            <a:avLst/>
          </a:prstGeom>
          <a:effectLst/>
        </p:spPr>
      </p:pic>
    </p:spTree>
    <p:extLst>
      <p:ext uri="{BB962C8B-B14F-4D97-AF65-F5344CB8AC3E}">
        <p14:creationId xmlns:p14="http://schemas.microsoft.com/office/powerpoint/2010/main" val="2316141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ght bulbs on a green surface with only one light bulb on">
            <a:extLst>
              <a:ext uri="{FF2B5EF4-FFF2-40B4-BE49-F238E27FC236}">
                <a16:creationId xmlns:a16="http://schemas.microsoft.com/office/drawing/2014/main" id="{E4CF4BE9-48A4-38AF-4990-9762E998ACCF}"/>
              </a:ext>
            </a:extLst>
          </p:cNvPr>
          <p:cNvPicPr>
            <a:picLocks noChangeAspect="1"/>
          </p:cNvPicPr>
          <p:nvPr/>
        </p:nvPicPr>
        <p:blipFill rotWithShape="1">
          <a:blip r:embed="rId3"/>
          <a:srcRect b="15370"/>
          <a:stretch/>
        </p:blipFill>
        <p:spPr>
          <a:xfrm>
            <a:off x="20" y="-7619"/>
            <a:ext cx="12191979" cy="6887364"/>
          </a:xfrm>
          <a:prstGeom prst="rect">
            <a:avLst/>
          </a:prstGeom>
        </p:spPr>
      </p:pic>
      <p:sp>
        <p:nvSpPr>
          <p:cNvPr id="2" name="Title 1">
            <a:extLst>
              <a:ext uri="{FF2B5EF4-FFF2-40B4-BE49-F238E27FC236}">
                <a16:creationId xmlns:a16="http://schemas.microsoft.com/office/drawing/2014/main" id="{11CBD0F2-7B32-7B0D-9AD0-5502EF466856}"/>
              </a:ext>
            </a:extLst>
          </p:cNvPr>
          <p:cNvSpPr>
            <a:spLocks noGrp="1"/>
          </p:cNvSpPr>
          <p:nvPr>
            <p:ph type="title"/>
          </p:nvPr>
        </p:nvSpPr>
        <p:spPr>
          <a:xfrm>
            <a:off x="859029" y="1457244"/>
            <a:ext cx="4160232" cy="2839273"/>
          </a:xfrm>
        </p:spPr>
        <p:txBody>
          <a:bodyPr vert="horz" lIns="91440" tIns="45720" rIns="91440" bIns="45720" rtlCol="0" anchor="b">
            <a:normAutofit/>
          </a:bodyPr>
          <a:lstStyle/>
          <a:p>
            <a:r>
              <a:rPr lang="en-US" sz="4000" dirty="0">
                <a:solidFill>
                  <a:srgbClr val="FFFFFF"/>
                </a:solidFill>
              </a:rPr>
              <a:t>Risks in Connection  the Production of Green Hydrogen</a:t>
            </a:r>
          </a:p>
        </p:txBody>
      </p:sp>
    </p:spTree>
    <p:extLst>
      <p:ext uri="{BB962C8B-B14F-4D97-AF65-F5344CB8AC3E}">
        <p14:creationId xmlns:p14="http://schemas.microsoft.com/office/powerpoint/2010/main" val="1414013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01B8B3A2-77CC-AD90-8DCD-4E898C22474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Issue 1: It’s a construction project!</a:t>
            </a:r>
          </a:p>
        </p:txBody>
      </p:sp>
      <p:sp>
        <p:nvSpPr>
          <p:cNvPr id="49" name="Text Placeholder 48">
            <a:extLst>
              <a:ext uri="{FF2B5EF4-FFF2-40B4-BE49-F238E27FC236}">
                <a16:creationId xmlns:a16="http://schemas.microsoft.com/office/drawing/2014/main" id="{D4273D30-E96C-D71D-AE84-54ED7779CE17}"/>
              </a:ext>
            </a:extLst>
          </p:cNvPr>
          <p:cNvSpPr>
            <a:spLocks noGrp="1"/>
          </p:cNvSpPr>
          <p:nvPr>
            <p:ph type="body" sz="quarter" idx="4294967295"/>
          </p:nvPr>
        </p:nvSpPr>
        <p:spPr>
          <a:xfrm>
            <a:off x="640080" y="2872899"/>
            <a:ext cx="4243589" cy="3320668"/>
          </a:xfrm>
        </p:spPr>
        <p:txBody>
          <a:bodyPr vert="horz" lIns="91440" tIns="45720" rIns="91440" bIns="45720" rtlCol="0">
            <a:normAutofit/>
          </a:bodyPr>
          <a:lstStyle/>
          <a:p>
            <a:pPr marL="380990"/>
            <a:r>
              <a:rPr lang="en-US" sz="2200"/>
              <a:t>Market context</a:t>
            </a:r>
          </a:p>
          <a:p>
            <a:pPr marL="380990"/>
            <a:r>
              <a:rPr lang="en-US" sz="2200"/>
              <a:t>Contributing factors:</a:t>
            </a:r>
          </a:p>
          <a:p>
            <a:pPr marL="620984" lvl="1"/>
            <a:r>
              <a:rPr lang="en-US" sz="2200"/>
              <a:t>Pace of change</a:t>
            </a:r>
          </a:p>
          <a:p>
            <a:pPr marL="620984" lvl="1"/>
            <a:r>
              <a:rPr lang="en-US" sz="2200"/>
              <a:t>Compressed deadlines</a:t>
            </a:r>
          </a:p>
          <a:p>
            <a:pPr marL="620984" lvl="1"/>
            <a:r>
              <a:rPr lang="en-US" sz="2200"/>
              <a:t>Skills in demand worldwide</a:t>
            </a:r>
          </a:p>
          <a:p>
            <a:pPr marL="620984" lvl="1"/>
            <a:endParaRPr lang="en-US" sz="2200"/>
          </a:p>
        </p:txBody>
      </p:sp>
      <p:pic>
        <p:nvPicPr>
          <p:cNvPr id="51" name="Picture 50">
            <a:extLst>
              <a:ext uri="{FF2B5EF4-FFF2-40B4-BE49-F238E27FC236}">
                <a16:creationId xmlns:a16="http://schemas.microsoft.com/office/drawing/2014/main" id="{727C4272-9D77-DF02-C420-EFC87D3259D0}"/>
              </a:ext>
            </a:extLst>
          </p:cNvPr>
          <p:cNvPicPr>
            <a:picLocks noChangeAspect="1"/>
          </p:cNvPicPr>
          <p:nvPr/>
        </p:nvPicPr>
        <p:blipFill rotWithShape="1">
          <a:blip r:embed="rId3"/>
          <a:srcRect l="5683" r="1909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 Placeholder 49">
            <a:extLst>
              <a:ext uri="{FF2B5EF4-FFF2-40B4-BE49-F238E27FC236}">
                <a16:creationId xmlns:a16="http://schemas.microsoft.com/office/drawing/2014/main" id="{96C4387D-032C-E714-41C0-8F115DAFFB69}"/>
              </a:ext>
            </a:extLst>
          </p:cNvPr>
          <p:cNvSpPr txBox="1">
            <a:spLocks/>
          </p:cNvSpPr>
          <p:nvPr/>
        </p:nvSpPr>
        <p:spPr bwMode="auto">
          <a:xfrm>
            <a:off x="7920203" y="2084851"/>
            <a:ext cx="3359149" cy="47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00" tIns="96000" rIns="96000" bIns="96000" numCol="1" anchor="t" anchorCtr="0" compatLnSpc="1">
            <a:prstTxWarp prst="textNoShape">
              <a:avLst/>
            </a:prstTxWarp>
          </a:bodyPr>
          <a:lstStyle>
            <a:lvl1pPr marL="0" indent="0" algn="l" rtl="0" eaLnBrk="1" fontAlgn="base" hangingPunct="1">
              <a:spcBef>
                <a:spcPts val="300"/>
              </a:spcBef>
              <a:spcAft>
                <a:spcPts val="300"/>
              </a:spcAft>
              <a:buClr>
                <a:schemeClr val="accent1"/>
              </a:buClr>
              <a:buSzPct val="90000"/>
              <a:buFont typeface="Wingdings" panose="05000000000000000000" pitchFamily="2" charset="2"/>
              <a:buNone/>
              <a:defRPr sz="1800" kern="1200">
                <a:solidFill>
                  <a:schemeClr val="tx1"/>
                </a:solidFill>
                <a:latin typeface="TheSansB W5 Plain" pitchFamily="34" charset="0"/>
                <a:ea typeface="+mn-ea"/>
                <a:cs typeface="Arial" pitchFamily="34" charset="0"/>
              </a:defRPr>
            </a:lvl1pPr>
            <a:lvl2pPr marL="180000" indent="-179999" algn="l" rtl="0" eaLnBrk="1" fontAlgn="base" hangingPunct="1">
              <a:spcBef>
                <a:spcPts val="300"/>
              </a:spcBef>
              <a:spcAft>
                <a:spcPts val="300"/>
              </a:spcAft>
              <a:buClr>
                <a:schemeClr val="accent1"/>
              </a:buClr>
              <a:buSzPct val="90000"/>
              <a:buFont typeface="Wingdings" panose="05000000000000000000" pitchFamily="2" charset="2"/>
              <a:buChar char="§"/>
              <a:defRPr sz="1800" kern="1200">
                <a:solidFill>
                  <a:schemeClr val="tx1"/>
                </a:solidFill>
                <a:latin typeface="TheSansB W5 Plain" pitchFamily="34" charset="0"/>
                <a:ea typeface="+mn-ea"/>
                <a:cs typeface="Arial" pitchFamily="34" charset="0"/>
              </a:defRPr>
            </a:lvl2pPr>
            <a:lvl3pPr marL="360000" indent="-180974" algn="l" rtl="0" eaLnBrk="1" fontAlgn="base" hangingPunct="1">
              <a:spcBef>
                <a:spcPts val="300"/>
              </a:spcBef>
              <a:spcAft>
                <a:spcPts val="300"/>
              </a:spcAft>
              <a:buClr>
                <a:schemeClr val="accent1"/>
              </a:buClr>
              <a:buSzPct val="100000"/>
              <a:buFont typeface="Arial" panose="020B0604020202020204" pitchFamily="34" charset="0"/>
              <a:buChar char="•"/>
              <a:defRPr sz="1600" kern="1200">
                <a:solidFill>
                  <a:schemeClr val="tx1"/>
                </a:solidFill>
                <a:latin typeface="TheSansB W5 Plain" pitchFamily="34" charset="0"/>
                <a:ea typeface="+mn-ea"/>
                <a:cs typeface="Arial" pitchFamily="34" charset="0"/>
              </a:defRPr>
            </a:lvl3pPr>
            <a:lvl4pPr marL="540000" indent="-228599" algn="l" rtl="0" eaLnBrk="1" fontAlgn="base" hangingPunct="1">
              <a:spcBef>
                <a:spcPts val="300"/>
              </a:spcBef>
              <a:spcAft>
                <a:spcPts val="300"/>
              </a:spcAft>
              <a:buClr>
                <a:schemeClr val="tx2"/>
              </a:buClr>
              <a:buFont typeface="TheSans B5 Plain" panose="020B0503040000020004" pitchFamily="34" charset="0"/>
              <a:buChar char="−"/>
              <a:defRPr sz="1600" kern="1200">
                <a:solidFill>
                  <a:schemeClr val="tx1"/>
                </a:solidFill>
                <a:latin typeface="TheSans B5 Plain" pitchFamily="34" charset="0"/>
                <a:ea typeface="+mn-ea"/>
                <a:cs typeface="Arial" pitchFamily="34" charset="0"/>
              </a:defRPr>
            </a:lvl4pPr>
            <a:lvl5pPr marL="720000" indent="-180000" algn="l" rtl="0" eaLnBrk="1" fontAlgn="base" hangingPunct="1">
              <a:spcBef>
                <a:spcPts val="300"/>
              </a:spcBef>
              <a:spcAft>
                <a:spcPts val="300"/>
              </a:spcAft>
              <a:buClr>
                <a:schemeClr val="tx2"/>
              </a:buClr>
              <a:buSzPct val="70000"/>
              <a:buFont typeface="Courier New" panose="02070309020205020404" pitchFamily="49" charset="0"/>
              <a:buChar char="o"/>
              <a:defRPr sz="1600" kern="1200">
                <a:solidFill>
                  <a:schemeClr val="tx1"/>
                </a:solidFill>
                <a:latin typeface="TheSans B5 Plain" pitchFamily="34" charset="0"/>
                <a:ea typeface="+mn-ea"/>
                <a:cs typeface="Arial" pitchFamily="34" charset="0"/>
              </a:defRPr>
            </a:lvl5pPr>
            <a:lvl6pPr marL="0" indent="0" algn="l" defTabSz="914396" rtl="0" eaLnBrk="1" latinLnBrk="0" hangingPunct="1">
              <a:spcBef>
                <a:spcPts val="300"/>
              </a:spcBef>
              <a:spcAft>
                <a:spcPts val="300"/>
              </a:spcAft>
              <a:buFont typeface="Arial" pitchFamily="34" charset="0"/>
              <a:buNone/>
              <a:defRPr sz="1800" kern="1200">
                <a:solidFill>
                  <a:schemeClr val="tx2"/>
                </a:solidFill>
                <a:latin typeface="+mj-lt"/>
                <a:ea typeface="+mn-ea"/>
                <a:cs typeface="+mn-cs"/>
              </a:defRPr>
            </a:lvl6pPr>
            <a:lvl7pPr marL="0" indent="0" algn="l" defTabSz="914396" rtl="0" eaLnBrk="1" latinLnBrk="0" hangingPunct="1">
              <a:spcBef>
                <a:spcPts val="300"/>
              </a:spcBef>
              <a:spcAft>
                <a:spcPts val="300"/>
              </a:spcAft>
              <a:buFont typeface="Arial" pitchFamily="34" charset="0"/>
              <a:buNone/>
              <a:defRPr sz="1800" b="0" i="0" kern="1200">
                <a:solidFill>
                  <a:schemeClr val="accent2"/>
                </a:solidFill>
                <a:latin typeface="+mj-lt"/>
                <a:ea typeface="+mn-ea"/>
                <a:cs typeface="+mn-cs"/>
              </a:defRPr>
            </a:lvl7pPr>
            <a:lvl8pPr marL="0" indent="0" algn="l" defTabSz="914396" rtl="0" eaLnBrk="1" latinLnBrk="0" hangingPunct="1">
              <a:spcBef>
                <a:spcPct val="20000"/>
              </a:spcBef>
              <a:buFont typeface="Arial" pitchFamily="34" charset="0"/>
              <a:buNone/>
              <a:defRPr sz="1800" i="1" kern="1200">
                <a:solidFill>
                  <a:schemeClr val="tx2"/>
                </a:solidFill>
                <a:latin typeface="+mn-lt"/>
                <a:ea typeface="+mn-ea"/>
                <a:cs typeface="+mn-cs"/>
              </a:defRPr>
            </a:lvl8pPr>
            <a:lvl9pPr marL="0" indent="0" algn="l" defTabSz="914396" rtl="0" eaLnBrk="1" latinLnBrk="0" hangingPunct="1">
              <a:spcBef>
                <a:spcPct val="20000"/>
              </a:spcBef>
              <a:buFont typeface="Arial" pitchFamily="34" charset="0"/>
              <a:buNone/>
              <a:defRPr sz="1800" i="1" kern="1200">
                <a:solidFill>
                  <a:schemeClr val="accent2"/>
                </a:solidFill>
                <a:latin typeface="+mn-lt"/>
                <a:ea typeface="+mn-ea"/>
                <a:cs typeface="+mn-cs"/>
              </a:defRPr>
            </a:lvl9pPr>
          </a:lstStyle>
          <a:p>
            <a:pPr defTabSz="1219170"/>
            <a:r>
              <a:rPr lang="en-AU" sz="2133">
                <a:solidFill>
                  <a:schemeClr val="accent1"/>
                </a:solidFill>
                <a:latin typeface="+mj-lt"/>
              </a:rPr>
              <a:t>Offshore wind</a:t>
            </a:r>
          </a:p>
          <a:p>
            <a:pPr defTabSz="1219170"/>
            <a:endParaRPr lang="en-AU" sz="1867">
              <a:solidFill>
                <a:schemeClr val="accent1"/>
              </a:solidFill>
              <a:latin typeface="+mj-lt"/>
            </a:endParaRPr>
          </a:p>
          <a:p>
            <a:pPr marL="380990" indent="-380990" defTabSz="1219170">
              <a:buFont typeface="Arial" panose="020B0604020202020204" pitchFamily="34" charset="0"/>
              <a:buChar char="•"/>
            </a:pPr>
            <a:r>
              <a:rPr lang="en-AU" sz="2133">
                <a:latin typeface="+mn-lt"/>
              </a:rPr>
              <a:t>Complexity and scale</a:t>
            </a:r>
          </a:p>
          <a:p>
            <a:pPr marL="380990" indent="-380990" defTabSz="1219170">
              <a:buFont typeface="Arial" panose="020B0604020202020204" pitchFamily="34" charset="0"/>
              <a:buChar char="•"/>
            </a:pPr>
            <a:r>
              <a:rPr lang="en-AU" sz="2133">
                <a:latin typeface="+mn-lt"/>
              </a:rPr>
              <a:t>Harsh, unpredictable environment</a:t>
            </a:r>
          </a:p>
          <a:p>
            <a:pPr marL="380990" indent="-380990" defTabSz="1219170">
              <a:buFont typeface="Arial" panose="020B0604020202020204" pitchFamily="34" charset="0"/>
              <a:buChar char="•"/>
            </a:pPr>
            <a:r>
              <a:rPr lang="en-AU" sz="2133">
                <a:latin typeface="+mn-lt"/>
              </a:rPr>
              <a:t>Evolving technology</a:t>
            </a:r>
          </a:p>
          <a:p>
            <a:pPr marL="380990" indent="-380990" defTabSz="1219170">
              <a:buFont typeface="Arial" panose="020B0604020202020204" pitchFamily="34" charset="0"/>
              <a:buChar char="•"/>
            </a:pPr>
            <a:r>
              <a:rPr lang="en-AU" sz="2133">
                <a:latin typeface="+mn-lt"/>
              </a:rPr>
              <a:t>Interface risk</a:t>
            </a:r>
          </a:p>
          <a:p>
            <a:pPr defTabSz="1219170"/>
            <a:endParaRPr lang="en-AU" sz="1867">
              <a:solidFill>
                <a:schemeClr val="accent1"/>
              </a:solidFill>
              <a:latin typeface="+mj-lt"/>
            </a:endParaRPr>
          </a:p>
        </p:txBody>
      </p:sp>
    </p:spTree>
    <p:extLst>
      <p:ext uri="{BB962C8B-B14F-4D97-AF65-F5344CB8AC3E}">
        <p14:creationId xmlns:p14="http://schemas.microsoft.com/office/powerpoint/2010/main" val="195428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01B8B3A2-77CC-AD90-8DCD-4E898C224740}"/>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a:t>Issue 2: Connection, regulation, </a:t>
            </a:r>
            <a:br>
              <a:rPr lang="en-US" sz="3400"/>
            </a:br>
            <a:r>
              <a:rPr lang="en-US" sz="3400"/>
              <a:t>other stakeholders</a:t>
            </a:r>
          </a:p>
        </p:txBody>
      </p:sp>
      <p:sp>
        <p:nvSpPr>
          <p:cNvPr id="50" name="Text Placeholder 49">
            <a:extLst>
              <a:ext uri="{FF2B5EF4-FFF2-40B4-BE49-F238E27FC236}">
                <a16:creationId xmlns:a16="http://schemas.microsoft.com/office/drawing/2014/main" id="{82D6C3EF-C2F1-0EF1-DD9F-E7701B267093}"/>
              </a:ext>
            </a:extLst>
          </p:cNvPr>
          <p:cNvSpPr>
            <a:spLocks noGrp="1"/>
          </p:cNvSpPr>
          <p:nvPr>
            <p:ph type="body" sz="quarter" idx="4294967295"/>
          </p:nvPr>
        </p:nvSpPr>
        <p:spPr>
          <a:xfrm>
            <a:off x="7920203" y="2084851"/>
            <a:ext cx="3359149" cy="4780956"/>
          </a:xfrm>
        </p:spPr>
        <p:txBody>
          <a:bodyPr/>
          <a:lstStyle/>
          <a:p>
            <a:pPr marL="0" indent="0">
              <a:buNone/>
            </a:pPr>
            <a:r>
              <a:rPr lang="en-AU" sz="2133">
                <a:solidFill>
                  <a:schemeClr val="accent1"/>
                </a:solidFill>
                <a:latin typeface="+mj-lt"/>
              </a:rPr>
              <a:t>Ways to mitigate</a:t>
            </a:r>
          </a:p>
          <a:p>
            <a:pPr marL="0" indent="0">
              <a:buNone/>
            </a:pPr>
            <a:endParaRPr lang="en-AU" sz="1867">
              <a:solidFill>
                <a:schemeClr val="accent1"/>
              </a:solidFill>
              <a:latin typeface="+mj-lt"/>
            </a:endParaRPr>
          </a:p>
          <a:p>
            <a:pPr marL="380990" indent="-380990"/>
            <a:r>
              <a:rPr lang="en-AU" sz="2133"/>
              <a:t>Pay attention to risk allocation for delay and ongoing compliance</a:t>
            </a:r>
          </a:p>
          <a:p>
            <a:pPr marL="380990" indent="-380990"/>
            <a:r>
              <a:rPr lang="en-AU" sz="2133"/>
              <a:t>Good regulatory communication</a:t>
            </a:r>
          </a:p>
          <a:p>
            <a:pPr marL="380990" indent="-380990"/>
            <a:r>
              <a:rPr lang="en-AU" sz="2133"/>
              <a:t>Early stakeholder engagement</a:t>
            </a:r>
          </a:p>
          <a:p>
            <a:pPr marL="0" indent="0">
              <a:buNone/>
            </a:pPr>
            <a:endParaRPr lang="en-AU" sz="1867">
              <a:solidFill>
                <a:schemeClr val="accent1"/>
              </a:solidFill>
              <a:latin typeface="+mj-lt"/>
            </a:endParaRPr>
          </a:p>
        </p:txBody>
      </p:sp>
      <p:pic>
        <p:nvPicPr>
          <p:cNvPr id="54" name="Picture 53">
            <a:extLst>
              <a:ext uri="{FF2B5EF4-FFF2-40B4-BE49-F238E27FC236}">
                <a16:creationId xmlns:a16="http://schemas.microsoft.com/office/drawing/2014/main" id="{37BBAA61-0CA4-DB50-71D2-DBFC8D4D15E6}"/>
              </a:ext>
            </a:extLst>
          </p:cNvPr>
          <p:cNvPicPr>
            <a:picLocks noChangeAspect="1"/>
          </p:cNvPicPr>
          <p:nvPr/>
        </p:nvPicPr>
        <p:blipFill rotWithShape="1">
          <a:blip r:embed="rId3"/>
          <a:srcRect l="19514" r="31892" b="-1"/>
          <a:stretch/>
        </p:blipFill>
        <p:spPr>
          <a:xfrm>
            <a:off x="7199440" y="10"/>
            <a:ext cx="4992560" cy="6857990"/>
          </a:xfrm>
          <a:prstGeom prst="rect">
            <a:avLst/>
          </a:prstGeom>
          <a:effectLst/>
        </p:spPr>
      </p:pic>
      <p:graphicFrame>
        <p:nvGraphicFramePr>
          <p:cNvPr id="52" name="Text Placeholder 48">
            <a:extLst>
              <a:ext uri="{FF2B5EF4-FFF2-40B4-BE49-F238E27FC236}">
                <a16:creationId xmlns:a16="http://schemas.microsoft.com/office/drawing/2014/main" id="{1CDC5EDC-3A48-B8A8-1887-1A3859A90C24}"/>
              </a:ext>
            </a:extLst>
          </p:cNvPr>
          <p:cNvGraphicFramePr/>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094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B418-132F-C638-0CFC-1DDC79F1BD03}"/>
              </a:ext>
            </a:extLst>
          </p:cNvPr>
          <p:cNvSpPr>
            <a:spLocks noGrp="1"/>
          </p:cNvSpPr>
          <p:nvPr>
            <p:ph type="title"/>
          </p:nvPr>
        </p:nvSpPr>
        <p:spPr>
          <a:xfrm>
            <a:off x="640079" y="325369"/>
            <a:ext cx="5093455" cy="1956841"/>
          </a:xfrm>
        </p:spPr>
        <p:txBody>
          <a:bodyPr anchor="b">
            <a:normAutofit/>
          </a:bodyPr>
          <a:lstStyle/>
          <a:p>
            <a:r>
              <a:rPr lang="en-US" sz="5400"/>
              <a:t>Issue 3:Site Risk </a:t>
            </a:r>
          </a:p>
        </p:txBody>
      </p:sp>
      <p:sp>
        <p:nvSpPr>
          <p:cNvPr id="3" name="Content Placeholder 2">
            <a:extLst>
              <a:ext uri="{FF2B5EF4-FFF2-40B4-BE49-F238E27FC236}">
                <a16:creationId xmlns:a16="http://schemas.microsoft.com/office/drawing/2014/main" id="{BB6A4C61-EC7C-1E12-CBC7-EE3D135E409C}"/>
              </a:ext>
            </a:extLst>
          </p:cNvPr>
          <p:cNvSpPr>
            <a:spLocks noGrp="1"/>
          </p:cNvSpPr>
          <p:nvPr>
            <p:ph sz="quarter" idx="13"/>
          </p:nvPr>
        </p:nvSpPr>
        <p:spPr>
          <a:xfrm>
            <a:off x="640080" y="2872899"/>
            <a:ext cx="4243589" cy="3320668"/>
          </a:xfrm>
        </p:spPr>
        <p:txBody>
          <a:bodyPr>
            <a:normAutofit lnSpcReduction="10000"/>
          </a:bodyPr>
          <a:lstStyle/>
          <a:p>
            <a:pPr marL="380990" indent="-380990"/>
            <a:r>
              <a:rPr lang="en-AU" sz="1700"/>
              <a:t>Weather – strong waves, heavy rain, excess wind</a:t>
            </a:r>
          </a:p>
          <a:p>
            <a:pPr marL="380990" indent="-380990"/>
            <a:r>
              <a:rPr lang="en-AU" sz="1700"/>
              <a:t>Seabed – costly and imprecise</a:t>
            </a:r>
          </a:p>
          <a:p>
            <a:pPr marL="380990" indent="-380990"/>
            <a:r>
              <a:rPr lang="en-AU" sz="1700"/>
              <a:t>Geology – pumped hydro</a:t>
            </a:r>
          </a:p>
          <a:p>
            <a:pPr marL="0" indent="0">
              <a:buNone/>
            </a:pPr>
            <a:r>
              <a:rPr lang="en-AU" sz="2000" b="1"/>
              <a:t>Mitigation</a:t>
            </a:r>
          </a:p>
          <a:p>
            <a:pPr marL="380990" indent="-380990"/>
            <a:r>
              <a:rPr lang="en-AU" sz="1700"/>
              <a:t>Weather – strong waves, heavy rain, excess wind</a:t>
            </a:r>
          </a:p>
          <a:p>
            <a:pPr marL="380990" indent="-380990"/>
            <a:r>
              <a:rPr lang="en-AU" sz="1700"/>
              <a:t>Seabed – costly and imprecise</a:t>
            </a:r>
          </a:p>
          <a:p>
            <a:pPr marL="380990" indent="-380990"/>
            <a:r>
              <a:rPr lang="en-AU" sz="1700"/>
              <a:t>Geology – pumped hydro</a:t>
            </a:r>
          </a:p>
          <a:p>
            <a:pPr marL="0" indent="0">
              <a:buNone/>
            </a:pPr>
            <a:r>
              <a:rPr lang="en-AU" sz="1700"/>
              <a:t>	</a:t>
            </a:r>
          </a:p>
          <a:p>
            <a:endParaRPr lang="en-US" sz="1700"/>
          </a:p>
        </p:txBody>
      </p:sp>
      <p:pic>
        <p:nvPicPr>
          <p:cNvPr id="5" name="Picture 4" descr="Explosion of a cloud of powder of particles of colour white and a black background">
            <a:extLst>
              <a:ext uri="{FF2B5EF4-FFF2-40B4-BE49-F238E27FC236}">
                <a16:creationId xmlns:a16="http://schemas.microsoft.com/office/drawing/2014/main" id="{793FDDFF-353D-3CFA-7135-06DDCEECFB67}"/>
              </a:ext>
            </a:extLst>
          </p:cNvPr>
          <p:cNvPicPr>
            <a:picLocks noChangeAspect="1"/>
          </p:cNvPicPr>
          <p:nvPr/>
        </p:nvPicPr>
        <p:blipFill rotWithShape="1">
          <a:blip r:embed="rId3"/>
          <a:srcRect l="6146" r="1862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47487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BE8A2-4553-C7F1-38C9-859E22B86CEA}"/>
              </a:ext>
            </a:extLst>
          </p:cNvPr>
          <p:cNvSpPr>
            <a:spLocks noGrp="1"/>
          </p:cNvSpPr>
          <p:nvPr>
            <p:ph type="title"/>
          </p:nvPr>
        </p:nvSpPr>
        <p:spPr>
          <a:xfrm>
            <a:off x="4553733" y="548464"/>
            <a:ext cx="6798541" cy="1675623"/>
          </a:xfrm>
        </p:spPr>
        <p:txBody>
          <a:bodyPr anchor="b">
            <a:normAutofit/>
          </a:bodyPr>
          <a:lstStyle/>
          <a:p>
            <a:r>
              <a:rPr lang="en-US" sz="4000" b="1"/>
              <a:t>Issue 4: Evolving Technology</a:t>
            </a:r>
            <a:r>
              <a:rPr lang="en-US" sz="4000"/>
              <a:t>	</a:t>
            </a:r>
          </a:p>
        </p:txBody>
      </p:sp>
      <p:pic>
        <p:nvPicPr>
          <p:cNvPr id="5" name="Picture 4" descr="Circuit board background">
            <a:extLst>
              <a:ext uri="{FF2B5EF4-FFF2-40B4-BE49-F238E27FC236}">
                <a16:creationId xmlns:a16="http://schemas.microsoft.com/office/drawing/2014/main" id="{784E0CE6-5267-B54A-5CFC-7E5FDDD3FE80}"/>
              </a:ext>
            </a:extLst>
          </p:cNvPr>
          <p:cNvPicPr>
            <a:picLocks noChangeAspect="1"/>
          </p:cNvPicPr>
          <p:nvPr/>
        </p:nvPicPr>
        <p:blipFill rotWithShape="1">
          <a:blip r:embed="rId3"/>
          <a:srcRect l="12431" r="46877"/>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7C24CC92-2DBB-3E79-2836-396FE230DA5D}"/>
              </a:ext>
            </a:extLst>
          </p:cNvPr>
          <p:cNvSpPr>
            <a:spLocks noGrp="1"/>
          </p:cNvSpPr>
          <p:nvPr>
            <p:ph sz="quarter" idx="13"/>
          </p:nvPr>
        </p:nvSpPr>
        <p:spPr>
          <a:xfrm>
            <a:off x="4553734" y="2409830"/>
            <a:ext cx="6798539" cy="3705217"/>
          </a:xfrm>
        </p:spPr>
        <p:txBody>
          <a:bodyPr>
            <a:normAutofit/>
          </a:bodyPr>
          <a:lstStyle/>
          <a:p>
            <a:pPr lvl="0"/>
            <a:r>
              <a:rPr lang="en-AU" sz="2000"/>
              <a:t>tender designs and specifications becoming redundant</a:t>
            </a:r>
          </a:p>
          <a:p>
            <a:pPr lvl="0"/>
            <a:r>
              <a:rPr lang="en-AU" sz="2000"/>
              <a:t>Disputes over rising costs and scope</a:t>
            </a:r>
          </a:p>
          <a:p>
            <a:pPr lvl="0"/>
            <a:r>
              <a:rPr lang="en-AU" sz="2000"/>
              <a:t>unexpected defects and performance issues</a:t>
            </a:r>
          </a:p>
          <a:p>
            <a:pPr lvl="1"/>
            <a:endParaRPr lang="en-AU" sz="2000"/>
          </a:p>
          <a:p>
            <a:pPr marL="0" indent="0" defTabSz="457200">
              <a:spcBef>
                <a:spcPts val="500"/>
              </a:spcBef>
              <a:buNone/>
            </a:pPr>
            <a:r>
              <a:rPr lang="en-AU" b="1" kern="1200">
                <a:latin typeface="+mj-lt"/>
                <a:ea typeface="+mn-ea"/>
                <a:cs typeface="+mn-cs"/>
              </a:rPr>
              <a:t>Ways to mitigate</a:t>
            </a:r>
          </a:p>
          <a:p>
            <a:pPr marL="0" indent="0" defTabSz="457200">
              <a:spcBef>
                <a:spcPts val="500"/>
              </a:spcBef>
              <a:buNone/>
            </a:pPr>
            <a:endParaRPr lang="en-AU" sz="2000" kern="1200">
              <a:latin typeface="+mj-lt"/>
              <a:ea typeface="+mn-ea"/>
              <a:cs typeface="+mn-cs"/>
            </a:endParaRPr>
          </a:p>
          <a:p>
            <a:pPr marL="190495" indent="-190495" defTabSz="457200">
              <a:spcBef>
                <a:spcPts val="500"/>
              </a:spcBef>
            </a:pPr>
            <a:r>
              <a:rPr lang="en-AU" sz="2000" kern="1200">
                <a:latin typeface="+mn-lt"/>
                <a:ea typeface="+mn-ea"/>
                <a:cs typeface="+mn-cs"/>
              </a:rPr>
              <a:t>Consider progressing designs and specifications in stages</a:t>
            </a:r>
          </a:p>
          <a:p>
            <a:pPr marL="190495" indent="-190495" defTabSz="457200">
              <a:spcBef>
                <a:spcPts val="500"/>
              </a:spcBef>
            </a:pPr>
            <a:r>
              <a:rPr lang="en-AU" sz="2000" kern="1200">
                <a:latin typeface="+mn-lt"/>
                <a:ea typeface="+mn-ea"/>
                <a:cs typeface="+mn-cs"/>
              </a:rPr>
              <a:t>Can you select key components later?</a:t>
            </a:r>
          </a:p>
          <a:p>
            <a:pPr marL="190495" indent="-190495" defTabSz="457200">
              <a:spcBef>
                <a:spcPts val="500"/>
              </a:spcBef>
            </a:pPr>
            <a:r>
              <a:rPr lang="en-AU" sz="2000" kern="1200">
                <a:latin typeface="+mn-lt"/>
                <a:ea typeface="+mn-ea"/>
                <a:cs typeface="+mn-cs"/>
              </a:rPr>
              <a:t>Pay attention to drafting of variation mechanism and defects provisions</a:t>
            </a:r>
            <a:endParaRPr lang="en-AU" sz="2000">
              <a:latin typeface="+mj-lt"/>
            </a:endParaRPr>
          </a:p>
          <a:p>
            <a:pPr lvl="0"/>
            <a:endParaRPr lang="en-AU" sz="2000"/>
          </a:p>
          <a:p>
            <a:endParaRPr lang="en-US" sz="2000"/>
          </a:p>
        </p:txBody>
      </p:sp>
    </p:spTree>
    <p:extLst>
      <p:ext uri="{BB962C8B-B14F-4D97-AF65-F5344CB8AC3E}">
        <p14:creationId xmlns:p14="http://schemas.microsoft.com/office/powerpoint/2010/main" val="3210816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1405</Words>
  <Application>Microsoft Macintosh PowerPoint</Application>
  <PresentationFormat>Widescreen</PresentationFormat>
  <Paragraphs>156</Paragraphs>
  <Slides>24</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TheSans B8 ExtraBold</vt:lpstr>
      <vt:lpstr>TheSansB W6 SemiBold</vt:lpstr>
      <vt:lpstr>Times New Roman</vt:lpstr>
      <vt:lpstr>Wingdings</vt:lpstr>
      <vt:lpstr>Office Theme</vt:lpstr>
      <vt:lpstr>DELIVERING GREEN HYDROGEN PROJECTS</vt:lpstr>
      <vt:lpstr>Green Hydrogen – Allocation of Risks and Dispute Resolution</vt:lpstr>
      <vt:lpstr>Production of Hydrogen</vt:lpstr>
      <vt:lpstr>Green Hydrogen </vt:lpstr>
      <vt:lpstr>Risks in Connection  the Production of Green Hydrogen</vt:lpstr>
      <vt:lpstr>Issue 1: It’s a construction project!</vt:lpstr>
      <vt:lpstr>Issue 2: Connection, regulation,  other stakeholders</vt:lpstr>
      <vt:lpstr>Issue 3:Site Risk </vt:lpstr>
      <vt:lpstr>Issue 4: Evolving Technology </vt:lpstr>
      <vt:lpstr>Issue 5: Quality and Supply Chain Issues </vt:lpstr>
      <vt:lpstr>Modern Slavery Act 2018 (Cth)</vt:lpstr>
      <vt:lpstr>China-Australia Free Trade Agreement </vt:lpstr>
      <vt:lpstr>Key Legal Issues for Contractors </vt:lpstr>
      <vt:lpstr>Risk Allocation </vt:lpstr>
      <vt:lpstr>Provision of Patent Information</vt:lpstr>
      <vt:lpstr>Disputes</vt:lpstr>
      <vt:lpstr>Contractual Disputes</vt:lpstr>
      <vt:lpstr>Nuisance</vt:lpstr>
      <vt:lpstr>Lal Lal Wind Farm Project</vt:lpstr>
      <vt:lpstr>Siemens Gamesa Renewable Energy Pty Ltd v Bulgana Wind Farm Pty Ltd [2020] VSC 126 </vt:lpstr>
      <vt:lpstr>Downer Utilities Australia Pty Ltd v Alinta Energy Transmission (Chichester) Pty Ltd [No 2] [2023] WASC 1 – pre-action discovery </vt:lpstr>
      <vt:lpstr>Cape Byron Power I Pty Ltd v Downer Energy Systems Pty Ltd [2022] QSC 294. </vt:lpstr>
      <vt:lpstr>MEDIATION – FACILITATIVE OR EVALUATIVE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Serkan Kutluk</dc:creator>
  <cp:lastModifiedBy>laina chan</cp:lastModifiedBy>
  <cp:revision>4</cp:revision>
  <dcterms:created xsi:type="dcterms:W3CDTF">2023-08-28T12:48:48Z</dcterms:created>
  <dcterms:modified xsi:type="dcterms:W3CDTF">2023-09-26T05:23:10Z</dcterms:modified>
</cp:coreProperties>
</file>