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63" r:id="rId2"/>
    <p:sldId id="258" r:id="rId3"/>
    <p:sldId id="267" r:id="rId4"/>
    <p:sldId id="278" r:id="rId5"/>
    <p:sldId id="265" r:id="rId6"/>
    <p:sldId id="273" r:id="rId7"/>
    <p:sldId id="275" r:id="rId8"/>
    <p:sldId id="277" r:id="rId9"/>
    <p:sldId id="281" r:id="rId10"/>
    <p:sldId id="280" r:id="rId11"/>
    <p:sldId id="282" r:id="rId12"/>
    <p:sldId id="283" r:id="rId13"/>
    <p:sldId id="285" r:id="rId14"/>
    <p:sldId id="286" r:id="rId15"/>
    <p:sldId id="287" r:id="rId16"/>
    <p:sldId id="288" r:id="rId17"/>
    <p:sldId id="279" r:id="rId18"/>
    <p:sldId id="289" r:id="rId19"/>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BDE0"/>
    <a:srgbClr val="1734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5278" autoAdjust="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hammet Bembeyaz" userId="6401979a-7af6-444a-a374-6828ae624ca8" providerId="ADAL" clId="{E78BD463-C72C-4D79-8950-5C92211503D5}"/>
    <pc:docChg chg="modSld">
      <pc:chgData name="Muhammet Bembeyaz" userId="6401979a-7af6-444a-a374-6828ae624ca8" providerId="ADAL" clId="{E78BD463-C72C-4D79-8950-5C92211503D5}" dt="2023-10-16T13:40:09.786" v="15" actId="20577"/>
      <pc:docMkLst>
        <pc:docMk/>
      </pc:docMkLst>
      <pc:sldChg chg="modSp mod">
        <pc:chgData name="Muhammet Bembeyaz" userId="6401979a-7af6-444a-a374-6828ae624ca8" providerId="ADAL" clId="{E78BD463-C72C-4D79-8950-5C92211503D5}" dt="2023-10-16T13:40:00.867" v="7" actId="20577"/>
        <pc:sldMkLst>
          <pc:docMk/>
          <pc:sldMk cId="4105208612" sldId="263"/>
        </pc:sldMkLst>
        <pc:spChg chg="mod">
          <ac:chgData name="Muhammet Bembeyaz" userId="6401979a-7af6-444a-a374-6828ae624ca8" providerId="ADAL" clId="{E78BD463-C72C-4D79-8950-5C92211503D5}" dt="2023-10-16T13:40:00.867" v="7" actId="20577"/>
          <ac:spMkLst>
            <pc:docMk/>
            <pc:sldMk cId="4105208612" sldId="263"/>
            <ac:spMk id="9" creationId="{B2ED468C-6138-3DCA-EE4C-4487EFD1768D}"/>
          </ac:spMkLst>
        </pc:spChg>
      </pc:sldChg>
      <pc:sldChg chg="modSp mod">
        <pc:chgData name="Muhammet Bembeyaz" userId="6401979a-7af6-444a-a374-6828ae624ca8" providerId="ADAL" clId="{E78BD463-C72C-4D79-8950-5C92211503D5}" dt="2023-10-16T13:40:09.786" v="15" actId="20577"/>
        <pc:sldMkLst>
          <pc:docMk/>
          <pc:sldMk cId="2590860849" sldId="289"/>
        </pc:sldMkLst>
        <pc:spChg chg="mod">
          <ac:chgData name="Muhammet Bembeyaz" userId="6401979a-7af6-444a-a374-6828ae624ca8" providerId="ADAL" clId="{E78BD463-C72C-4D79-8950-5C92211503D5}" dt="2023-10-16T13:40:09.786" v="15" actId="20577"/>
          <ac:spMkLst>
            <pc:docMk/>
            <pc:sldMk cId="2590860849" sldId="289"/>
            <ac:spMk id="9" creationId="{B2ED468C-6138-3DCA-EE4C-4487EFD1768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04A125-43BE-4CA5-9266-B62CF39FF050}" type="datetimeFigureOut">
              <a:rPr lang="en-US" smtClean="0"/>
              <a:t>10/16/2023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3B2772-57B1-4C40-8C78-2129070D749D}" type="slidenum">
              <a:rPr lang="en-US" smtClean="0"/>
              <a:t>‹#›</a:t>
            </a:fld>
            <a:endParaRPr lang="en-US"/>
          </a:p>
        </p:txBody>
      </p:sp>
    </p:spTree>
    <p:extLst>
      <p:ext uri="{BB962C8B-B14F-4D97-AF65-F5344CB8AC3E}">
        <p14:creationId xmlns:p14="http://schemas.microsoft.com/office/powerpoint/2010/main" val="1401384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03917-907F-20B7-6F57-B551449F67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R"/>
          </a:p>
        </p:txBody>
      </p:sp>
      <p:sp>
        <p:nvSpPr>
          <p:cNvPr id="3" name="Subtitle 2">
            <a:extLst>
              <a:ext uri="{FF2B5EF4-FFF2-40B4-BE49-F238E27FC236}">
                <a16:creationId xmlns:a16="http://schemas.microsoft.com/office/drawing/2014/main" id="{7FF78AAA-E652-488F-A73B-2A8FB1A5B0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R"/>
          </a:p>
        </p:txBody>
      </p:sp>
      <p:sp>
        <p:nvSpPr>
          <p:cNvPr id="4" name="Date Placeholder 3">
            <a:extLst>
              <a:ext uri="{FF2B5EF4-FFF2-40B4-BE49-F238E27FC236}">
                <a16:creationId xmlns:a16="http://schemas.microsoft.com/office/drawing/2014/main" id="{0A9C3789-1171-0561-BC17-C91432556A0B}"/>
              </a:ext>
            </a:extLst>
          </p:cNvPr>
          <p:cNvSpPr>
            <a:spLocks noGrp="1"/>
          </p:cNvSpPr>
          <p:nvPr>
            <p:ph type="dt" sz="half" idx="10"/>
          </p:nvPr>
        </p:nvSpPr>
        <p:spPr/>
        <p:txBody>
          <a:bodyPr/>
          <a:lstStyle/>
          <a:p>
            <a:fld id="{67E42F17-8394-8A4C-A344-91E02220FEDB}" type="datetimeFigureOut">
              <a:rPr lang="en-TR" smtClean="0"/>
              <a:t>10/16/2023</a:t>
            </a:fld>
            <a:endParaRPr lang="en-TR"/>
          </a:p>
        </p:txBody>
      </p:sp>
      <p:sp>
        <p:nvSpPr>
          <p:cNvPr id="5" name="Footer Placeholder 4">
            <a:extLst>
              <a:ext uri="{FF2B5EF4-FFF2-40B4-BE49-F238E27FC236}">
                <a16:creationId xmlns:a16="http://schemas.microsoft.com/office/drawing/2014/main" id="{4739D153-800A-28C6-148E-A7C83FFC1C29}"/>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0200025D-125A-D4C8-58FC-A4C40080AED1}"/>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3453663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142F5-CFFE-1BB1-B52B-2C7BD36D886B}"/>
              </a:ext>
            </a:extLst>
          </p:cNvPr>
          <p:cNvSpPr>
            <a:spLocks noGrp="1"/>
          </p:cNvSpPr>
          <p:nvPr>
            <p:ph type="title"/>
          </p:nvPr>
        </p:nvSpPr>
        <p:spPr/>
        <p:txBody>
          <a:bodyPr/>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0313EFF2-520E-2EEC-BAAE-884C961C61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3A9396BD-C28B-A7E5-493A-62BE4D970372}"/>
              </a:ext>
            </a:extLst>
          </p:cNvPr>
          <p:cNvSpPr>
            <a:spLocks noGrp="1"/>
          </p:cNvSpPr>
          <p:nvPr>
            <p:ph type="dt" sz="half" idx="10"/>
          </p:nvPr>
        </p:nvSpPr>
        <p:spPr/>
        <p:txBody>
          <a:bodyPr/>
          <a:lstStyle/>
          <a:p>
            <a:fld id="{67E42F17-8394-8A4C-A344-91E02220FEDB}" type="datetimeFigureOut">
              <a:rPr lang="en-TR" smtClean="0"/>
              <a:t>10/16/2023</a:t>
            </a:fld>
            <a:endParaRPr lang="en-TR"/>
          </a:p>
        </p:txBody>
      </p:sp>
      <p:sp>
        <p:nvSpPr>
          <p:cNvPr id="5" name="Footer Placeholder 4">
            <a:extLst>
              <a:ext uri="{FF2B5EF4-FFF2-40B4-BE49-F238E27FC236}">
                <a16:creationId xmlns:a16="http://schemas.microsoft.com/office/drawing/2014/main" id="{3561119D-FA1A-F228-3576-E42F6484C09F}"/>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21905BEC-04E2-36B0-4FEF-97D4391B2EFF}"/>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2456145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D683DC-932B-6793-904F-AC5EAEB9334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D5BF7F92-C501-6260-F929-7985C533D6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95C8D1DE-E279-4627-4675-C443E5E7189E}"/>
              </a:ext>
            </a:extLst>
          </p:cNvPr>
          <p:cNvSpPr>
            <a:spLocks noGrp="1"/>
          </p:cNvSpPr>
          <p:nvPr>
            <p:ph type="dt" sz="half" idx="10"/>
          </p:nvPr>
        </p:nvSpPr>
        <p:spPr/>
        <p:txBody>
          <a:bodyPr/>
          <a:lstStyle/>
          <a:p>
            <a:fld id="{67E42F17-8394-8A4C-A344-91E02220FEDB}" type="datetimeFigureOut">
              <a:rPr lang="en-TR" smtClean="0"/>
              <a:t>10/16/2023</a:t>
            </a:fld>
            <a:endParaRPr lang="en-TR"/>
          </a:p>
        </p:txBody>
      </p:sp>
      <p:sp>
        <p:nvSpPr>
          <p:cNvPr id="5" name="Footer Placeholder 4">
            <a:extLst>
              <a:ext uri="{FF2B5EF4-FFF2-40B4-BE49-F238E27FC236}">
                <a16:creationId xmlns:a16="http://schemas.microsoft.com/office/drawing/2014/main" id="{65428A38-C182-764D-A3AE-5B7820A6D59F}"/>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AE99E4CA-D434-5C3A-FD02-34237B8928B8}"/>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176270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A6098-6363-ECCB-E296-66EF4AE66EA0}"/>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2D52F5F3-0A19-1E10-5277-BE6C3E1860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5222E6C5-97E1-6604-C355-06D87071C4DC}"/>
              </a:ext>
            </a:extLst>
          </p:cNvPr>
          <p:cNvSpPr>
            <a:spLocks noGrp="1"/>
          </p:cNvSpPr>
          <p:nvPr>
            <p:ph type="dt" sz="half" idx="10"/>
          </p:nvPr>
        </p:nvSpPr>
        <p:spPr/>
        <p:txBody>
          <a:bodyPr/>
          <a:lstStyle/>
          <a:p>
            <a:fld id="{67E42F17-8394-8A4C-A344-91E02220FEDB}" type="datetimeFigureOut">
              <a:rPr lang="en-TR" smtClean="0"/>
              <a:t>10/16/2023</a:t>
            </a:fld>
            <a:endParaRPr lang="en-TR"/>
          </a:p>
        </p:txBody>
      </p:sp>
      <p:sp>
        <p:nvSpPr>
          <p:cNvPr id="5" name="Footer Placeholder 4">
            <a:extLst>
              <a:ext uri="{FF2B5EF4-FFF2-40B4-BE49-F238E27FC236}">
                <a16:creationId xmlns:a16="http://schemas.microsoft.com/office/drawing/2014/main" id="{3DAF3F12-2A13-9036-F30A-828C9C3BBAD4}"/>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F3DF9244-66DC-AD84-8E52-16DF46199139}"/>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534342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1E85C-7F99-ABB1-AF4A-8ED1981B11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R"/>
          </a:p>
        </p:txBody>
      </p:sp>
      <p:sp>
        <p:nvSpPr>
          <p:cNvPr id="3" name="Text Placeholder 2">
            <a:extLst>
              <a:ext uri="{FF2B5EF4-FFF2-40B4-BE49-F238E27FC236}">
                <a16:creationId xmlns:a16="http://schemas.microsoft.com/office/drawing/2014/main" id="{7BFE6BAF-D78F-DFC0-8F2A-CC85C9B8E1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E70EB4-B7F6-446D-56AC-2DB969643C7C}"/>
              </a:ext>
            </a:extLst>
          </p:cNvPr>
          <p:cNvSpPr>
            <a:spLocks noGrp="1"/>
          </p:cNvSpPr>
          <p:nvPr>
            <p:ph type="dt" sz="half" idx="10"/>
          </p:nvPr>
        </p:nvSpPr>
        <p:spPr/>
        <p:txBody>
          <a:bodyPr/>
          <a:lstStyle/>
          <a:p>
            <a:fld id="{67E42F17-8394-8A4C-A344-91E02220FEDB}" type="datetimeFigureOut">
              <a:rPr lang="en-TR" smtClean="0"/>
              <a:t>10/16/2023</a:t>
            </a:fld>
            <a:endParaRPr lang="en-TR"/>
          </a:p>
        </p:txBody>
      </p:sp>
      <p:sp>
        <p:nvSpPr>
          <p:cNvPr id="5" name="Footer Placeholder 4">
            <a:extLst>
              <a:ext uri="{FF2B5EF4-FFF2-40B4-BE49-F238E27FC236}">
                <a16:creationId xmlns:a16="http://schemas.microsoft.com/office/drawing/2014/main" id="{3F486753-5F25-92B4-1816-A201154DDA4D}"/>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6A0BB6BB-57AF-7320-D142-D72597DB1F67}"/>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119887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D1A71-E5FD-109F-D793-6051B7727CDA}"/>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46BEE6CF-DD93-81D8-4612-CE7E76F0BC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Content Placeholder 3">
            <a:extLst>
              <a:ext uri="{FF2B5EF4-FFF2-40B4-BE49-F238E27FC236}">
                <a16:creationId xmlns:a16="http://schemas.microsoft.com/office/drawing/2014/main" id="{FF9838FE-0BCF-91F8-1D29-0736900FEC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Date Placeholder 4">
            <a:extLst>
              <a:ext uri="{FF2B5EF4-FFF2-40B4-BE49-F238E27FC236}">
                <a16:creationId xmlns:a16="http://schemas.microsoft.com/office/drawing/2014/main" id="{BA924C08-6148-7734-76B6-A070BD086EDD}"/>
              </a:ext>
            </a:extLst>
          </p:cNvPr>
          <p:cNvSpPr>
            <a:spLocks noGrp="1"/>
          </p:cNvSpPr>
          <p:nvPr>
            <p:ph type="dt" sz="half" idx="10"/>
          </p:nvPr>
        </p:nvSpPr>
        <p:spPr/>
        <p:txBody>
          <a:bodyPr/>
          <a:lstStyle/>
          <a:p>
            <a:fld id="{67E42F17-8394-8A4C-A344-91E02220FEDB}" type="datetimeFigureOut">
              <a:rPr lang="en-TR" smtClean="0"/>
              <a:t>10/16/2023</a:t>
            </a:fld>
            <a:endParaRPr lang="en-TR"/>
          </a:p>
        </p:txBody>
      </p:sp>
      <p:sp>
        <p:nvSpPr>
          <p:cNvPr id="6" name="Footer Placeholder 5">
            <a:extLst>
              <a:ext uri="{FF2B5EF4-FFF2-40B4-BE49-F238E27FC236}">
                <a16:creationId xmlns:a16="http://schemas.microsoft.com/office/drawing/2014/main" id="{FD992125-9B32-18C6-B057-60B725103D1A}"/>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BF7D15F6-8C04-0980-DF8F-2C1FA68425B1}"/>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99125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2E33C-D301-6B8E-A741-B5D5DFA609D9}"/>
              </a:ext>
            </a:extLst>
          </p:cNvPr>
          <p:cNvSpPr>
            <a:spLocks noGrp="1"/>
          </p:cNvSpPr>
          <p:nvPr>
            <p:ph type="title"/>
          </p:nvPr>
        </p:nvSpPr>
        <p:spPr>
          <a:xfrm>
            <a:off x="839788" y="365125"/>
            <a:ext cx="10515600" cy="1325563"/>
          </a:xfrm>
        </p:spPr>
        <p:txBody>
          <a:bodyPr/>
          <a:lstStyle/>
          <a:p>
            <a:r>
              <a:rPr lang="en-US"/>
              <a:t>Click to edit Master title style</a:t>
            </a:r>
            <a:endParaRPr lang="en-TR"/>
          </a:p>
        </p:txBody>
      </p:sp>
      <p:sp>
        <p:nvSpPr>
          <p:cNvPr id="3" name="Text Placeholder 2">
            <a:extLst>
              <a:ext uri="{FF2B5EF4-FFF2-40B4-BE49-F238E27FC236}">
                <a16:creationId xmlns:a16="http://schemas.microsoft.com/office/drawing/2014/main" id="{09A407C0-A77B-0D08-10DA-40F5DF54C2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632D57-2A8C-4D34-0AF3-4105C821E9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Text Placeholder 4">
            <a:extLst>
              <a:ext uri="{FF2B5EF4-FFF2-40B4-BE49-F238E27FC236}">
                <a16:creationId xmlns:a16="http://schemas.microsoft.com/office/drawing/2014/main" id="{B5322D1D-6913-36F9-44F7-5F169C586B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9824AD-E9C9-D7A0-F87D-2B9AD63857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7" name="Date Placeholder 6">
            <a:extLst>
              <a:ext uri="{FF2B5EF4-FFF2-40B4-BE49-F238E27FC236}">
                <a16:creationId xmlns:a16="http://schemas.microsoft.com/office/drawing/2014/main" id="{461154DD-2923-4126-7851-6E1EDD9A04FE}"/>
              </a:ext>
            </a:extLst>
          </p:cNvPr>
          <p:cNvSpPr>
            <a:spLocks noGrp="1"/>
          </p:cNvSpPr>
          <p:nvPr>
            <p:ph type="dt" sz="half" idx="10"/>
          </p:nvPr>
        </p:nvSpPr>
        <p:spPr/>
        <p:txBody>
          <a:bodyPr/>
          <a:lstStyle/>
          <a:p>
            <a:fld id="{67E42F17-8394-8A4C-A344-91E02220FEDB}" type="datetimeFigureOut">
              <a:rPr lang="en-TR" smtClean="0"/>
              <a:t>10/16/2023</a:t>
            </a:fld>
            <a:endParaRPr lang="en-TR"/>
          </a:p>
        </p:txBody>
      </p:sp>
      <p:sp>
        <p:nvSpPr>
          <p:cNvPr id="8" name="Footer Placeholder 7">
            <a:extLst>
              <a:ext uri="{FF2B5EF4-FFF2-40B4-BE49-F238E27FC236}">
                <a16:creationId xmlns:a16="http://schemas.microsoft.com/office/drawing/2014/main" id="{ED297033-3D68-3326-28A2-B64159BFA340}"/>
              </a:ext>
            </a:extLst>
          </p:cNvPr>
          <p:cNvSpPr>
            <a:spLocks noGrp="1"/>
          </p:cNvSpPr>
          <p:nvPr>
            <p:ph type="ftr" sz="quarter" idx="11"/>
          </p:nvPr>
        </p:nvSpPr>
        <p:spPr/>
        <p:txBody>
          <a:bodyPr/>
          <a:lstStyle/>
          <a:p>
            <a:endParaRPr lang="en-TR"/>
          </a:p>
        </p:txBody>
      </p:sp>
      <p:sp>
        <p:nvSpPr>
          <p:cNvPr id="9" name="Slide Number Placeholder 8">
            <a:extLst>
              <a:ext uri="{FF2B5EF4-FFF2-40B4-BE49-F238E27FC236}">
                <a16:creationId xmlns:a16="http://schemas.microsoft.com/office/drawing/2014/main" id="{BF5B5B27-E6CA-8B94-21C2-352FD320DE84}"/>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403160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6A0A3-CF26-DE2D-3F1C-16EC72288DDC}"/>
              </a:ext>
            </a:extLst>
          </p:cNvPr>
          <p:cNvSpPr>
            <a:spLocks noGrp="1"/>
          </p:cNvSpPr>
          <p:nvPr>
            <p:ph type="title"/>
          </p:nvPr>
        </p:nvSpPr>
        <p:spPr/>
        <p:txBody>
          <a:bodyPr/>
          <a:lstStyle/>
          <a:p>
            <a:r>
              <a:rPr lang="en-US"/>
              <a:t>Click to edit Master title style</a:t>
            </a:r>
            <a:endParaRPr lang="en-TR"/>
          </a:p>
        </p:txBody>
      </p:sp>
      <p:sp>
        <p:nvSpPr>
          <p:cNvPr id="3" name="Date Placeholder 2">
            <a:extLst>
              <a:ext uri="{FF2B5EF4-FFF2-40B4-BE49-F238E27FC236}">
                <a16:creationId xmlns:a16="http://schemas.microsoft.com/office/drawing/2014/main" id="{317D39CF-C09D-499D-3D55-935B31FF251E}"/>
              </a:ext>
            </a:extLst>
          </p:cNvPr>
          <p:cNvSpPr>
            <a:spLocks noGrp="1"/>
          </p:cNvSpPr>
          <p:nvPr>
            <p:ph type="dt" sz="half" idx="10"/>
          </p:nvPr>
        </p:nvSpPr>
        <p:spPr/>
        <p:txBody>
          <a:bodyPr/>
          <a:lstStyle/>
          <a:p>
            <a:fld id="{67E42F17-8394-8A4C-A344-91E02220FEDB}" type="datetimeFigureOut">
              <a:rPr lang="en-TR" smtClean="0"/>
              <a:t>10/16/2023</a:t>
            </a:fld>
            <a:endParaRPr lang="en-TR"/>
          </a:p>
        </p:txBody>
      </p:sp>
      <p:sp>
        <p:nvSpPr>
          <p:cNvPr id="4" name="Footer Placeholder 3">
            <a:extLst>
              <a:ext uri="{FF2B5EF4-FFF2-40B4-BE49-F238E27FC236}">
                <a16:creationId xmlns:a16="http://schemas.microsoft.com/office/drawing/2014/main" id="{C173C209-2A27-7EAF-BCCA-E5DA02635B0A}"/>
              </a:ext>
            </a:extLst>
          </p:cNvPr>
          <p:cNvSpPr>
            <a:spLocks noGrp="1"/>
          </p:cNvSpPr>
          <p:nvPr>
            <p:ph type="ftr" sz="quarter" idx="11"/>
          </p:nvPr>
        </p:nvSpPr>
        <p:spPr/>
        <p:txBody>
          <a:bodyPr/>
          <a:lstStyle/>
          <a:p>
            <a:endParaRPr lang="en-TR"/>
          </a:p>
        </p:txBody>
      </p:sp>
      <p:sp>
        <p:nvSpPr>
          <p:cNvPr id="5" name="Slide Number Placeholder 4">
            <a:extLst>
              <a:ext uri="{FF2B5EF4-FFF2-40B4-BE49-F238E27FC236}">
                <a16:creationId xmlns:a16="http://schemas.microsoft.com/office/drawing/2014/main" id="{860D647B-3E2D-6627-2A38-D39E6600DCA9}"/>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444643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84D7E1-EFEC-3B1D-4820-54CE46FF0550}"/>
              </a:ext>
            </a:extLst>
          </p:cNvPr>
          <p:cNvSpPr>
            <a:spLocks noGrp="1"/>
          </p:cNvSpPr>
          <p:nvPr>
            <p:ph type="dt" sz="half" idx="10"/>
          </p:nvPr>
        </p:nvSpPr>
        <p:spPr/>
        <p:txBody>
          <a:bodyPr/>
          <a:lstStyle/>
          <a:p>
            <a:fld id="{67E42F17-8394-8A4C-A344-91E02220FEDB}" type="datetimeFigureOut">
              <a:rPr lang="en-TR" smtClean="0"/>
              <a:t>10/16/2023</a:t>
            </a:fld>
            <a:endParaRPr lang="en-TR"/>
          </a:p>
        </p:txBody>
      </p:sp>
      <p:sp>
        <p:nvSpPr>
          <p:cNvPr id="3" name="Footer Placeholder 2">
            <a:extLst>
              <a:ext uri="{FF2B5EF4-FFF2-40B4-BE49-F238E27FC236}">
                <a16:creationId xmlns:a16="http://schemas.microsoft.com/office/drawing/2014/main" id="{D32A871F-48D0-4AF2-879F-D6BAD5D42400}"/>
              </a:ext>
            </a:extLst>
          </p:cNvPr>
          <p:cNvSpPr>
            <a:spLocks noGrp="1"/>
          </p:cNvSpPr>
          <p:nvPr>
            <p:ph type="ftr" sz="quarter" idx="11"/>
          </p:nvPr>
        </p:nvSpPr>
        <p:spPr/>
        <p:txBody>
          <a:bodyPr/>
          <a:lstStyle/>
          <a:p>
            <a:endParaRPr lang="en-TR"/>
          </a:p>
        </p:txBody>
      </p:sp>
      <p:sp>
        <p:nvSpPr>
          <p:cNvPr id="4" name="Slide Number Placeholder 3">
            <a:extLst>
              <a:ext uri="{FF2B5EF4-FFF2-40B4-BE49-F238E27FC236}">
                <a16:creationId xmlns:a16="http://schemas.microsoft.com/office/drawing/2014/main" id="{25C439D4-F4CD-4461-8F93-08107F0361FA}"/>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4112492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3EF7F-C792-F141-8854-2F2F7C056B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Content Placeholder 2">
            <a:extLst>
              <a:ext uri="{FF2B5EF4-FFF2-40B4-BE49-F238E27FC236}">
                <a16:creationId xmlns:a16="http://schemas.microsoft.com/office/drawing/2014/main" id="{D6939B63-516C-A3CC-B9A1-BD776C75D6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Text Placeholder 3">
            <a:extLst>
              <a:ext uri="{FF2B5EF4-FFF2-40B4-BE49-F238E27FC236}">
                <a16:creationId xmlns:a16="http://schemas.microsoft.com/office/drawing/2014/main" id="{E7388A00-38A5-BB8C-1DE4-F3802BF80F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B34723-7F91-87D6-A839-001D8DB4E646}"/>
              </a:ext>
            </a:extLst>
          </p:cNvPr>
          <p:cNvSpPr>
            <a:spLocks noGrp="1"/>
          </p:cNvSpPr>
          <p:nvPr>
            <p:ph type="dt" sz="half" idx="10"/>
          </p:nvPr>
        </p:nvSpPr>
        <p:spPr/>
        <p:txBody>
          <a:bodyPr/>
          <a:lstStyle/>
          <a:p>
            <a:fld id="{67E42F17-8394-8A4C-A344-91E02220FEDB}" type="datetimeFigureOut">
              <a:rPr lang="en-TR" smtClean="0"/>
              <a:t>10/16/2023</a:t>
            </a:fld>
            <a:endParaRPr lang="en-TR"/>
          </a:p>
        </p:txBody>
      </p:sp>
      <p:sp>
        <p:nvSpPr>
          <p:cNvPr id="6" name="Footer Placeholder 5">
            <a:extLst>
              <a:ext uri="{FF2B5EF4-FFF2-40B4-BE49-F238E27FC236}">
                <a16:creationId xmlns:a16="http://schemas.microsoft.com/office/drawing/2014/main" id="{983BB58F-1561-BA72-4D23-9AEFA0342AAE}"/>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6DF0E5D5-20DD-E11A-68AF-3A0241674C0B}"/>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942244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8FE5D-4933-5BF2-FA59-DA10854887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Picture Placeholder 2">
            <a:extLst>
              <a:ext uri="{FF2B5EF4-FFF2-40B4-BE49-F238E27FC236}">
                <a16:creationId xmlns:a16="http://schemas.microsoft.com/office/drawing/2014/main" id="{6A24BACD-FEA0-A397-0B4C-8CE374583C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R"/>
          </a:p>
        </p:txBody>
      </p:sp>
      <p:sp>
        <p:nvSpPr>
          <p:cNvPr id="4" name="Text Placeholder 3">
            <a:extLst>
              <a:ext uri="{FF2B5EF4-FFF2-40B4-BE49-F238E27FC236}">
                <a16:creationId xmlns:a16="http://schemas.microsoft.com/office/drawing/2014/main" id="{C4286EBE-EA0F-5D41-EAE1-4DE19271B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CFA8E2-B84E-9392-EA76-7D380A1CF878}"/>
              </a:ext>
            </a:extLst>
          </p:cNvPr>
          <p:cNvSpPr>
            <a:spLocks noGrp="1"/>
          </p:cNvSpPr>
          <p:nvPr>
            <p:ph type="dt" sz="half" idx="10"/>
          </p:nvPr>
        </p:nvSpPr>
        <p:spPr/>
        <p:txBody>
          <a:bodyPr/>
          <a:lstStyle/>
          <a:p>
            <a:fld id="{67E42F17-8394-8A4C-A344-91E02220FEDB}" type="datetimeFigureOut">
              <a:rPr lang="en-TR" smtClean="0"/>
              <a:t>10/16/2023</a:t>
            </a:fld>
            <a:endParaRPr lang="en-TR"/>
          </a:p>
        </p:txBody>
      </p:sp>
      <p:sp>
        <p:nvSpPr>
          <p:cNvPr id="6" name="Footer Placeholder 5">
            <a:extLst>
              <a:ext uri="{FF2B5EF4-FFF2-40B4-BE49-F238E27FC236}">
                <a16:creationId xmlns:a16="http://schemas.microsoft.com/office/drawing/2014/main" id="{8F674248-CD26-1FF4-21C8-AA391749FA58}"/>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71229753-78E8-1B47-AEEB-CA78FFCB7830}"/>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2346310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16D33C-26BF-3BFB-105B-4072C18FEA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R"/>
          </a:p>
        </p:txBody>
      </p:sp>
      <p:sp>
        <p:nvSpPr>
          <p:cNvPr id="3" name="Text Placeholder 2">
            <a:extLst>
              <a:ext uri="{FF2B5EF4-FFF2-40B4-BE49-F238E27FC236}">
                <a16:creationId xmlns:a16="http://schemas.microsoft.com/office/drawing/2014/main" id="{B9445C14-A485-A0AC-9DB0-912958C9C4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3777B773-C1E3-C146-6C00-DE008D2ED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E42F17-8394-8A4C-A344-91E02220FEDB}" type="datetimeFigureOut">
              <a:rPr lang="en-TR" smtClean="0"/>
              <a:t>10/16/2023</a:t>
            </a:fld>
            <a:endParaRPr lang="en-TR"/>
          </a:p>
        </p:txBody>
      </p:sp>
      <p:sp>
        <p:nvSpPr>
          <p:cNvPr id="5" name="Footer Placeholder 4">
            <a:extLst>
              <a:ext uri="{FF2B5EF4-FFF2-40B4-BE49-F238E27FC236}">
                <a16:creationId xmlns:a16="http://schemas.microsoft.com/office/drawing/2014/main" id="{4B36AF73-6249-F875-3150-3214BC9420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R"/>
          </a:p>
        </p:txBody>
      </p:sp>
      <p:sp>
        <p:nvSpPr>
          <p:cNvPr id="6" name="Slide Number Placeholder 5">
            <a:extLst>
              <a:ext uri="{FF2B5EF4-FFF2-40B4-BE49-F238E27FC236}">
                <a16:creationId xmlns:a16="http://schemas.microsoft.com/office/drawing/2014/main" id="{A2938CAF-0A28-1CB5-5EC7-1C1494CE68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29A0EF-43CD-134D-B5B5-FE2712C1F5C8}" type="slidenum">
              <a:rPr lang="en-TR" smtClean="0"/>
              <a:t>‹#›</a:t>
            </a:fld>
            <a:endParaRPr lang="en-TR"/>
          </a:p>
        </p:txBody>
      </p:sp>
    </p:spTree>
    <p:extLst>
      <p:ext uri="{BB962C8B-B14F-4D97-AF65-F5344CB8AC3E}">
        <p14:creationId xmlns:p14="http://schemas.microsoft.com/office/powerpoint/2010/main" val="10881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77D60D-0A45-4243-710F-3BCB4AC7FC2B}"/>
              </a:ext>
            </a:extLst>
          </p:cNvPr>
          <p:cNvSpPr/>
          <p:nvPr/>
        </p:nvSpPr>
        <p:spPr>
          <a:xfrm>
            <a:off x="966592" y="261721"/>
            <a:ext cx="10258816" cy="3923780"/>
          </a:xfrm>
          <a:prstGeom prst="rect">
            <a:avLst/>
          </a:prstGeom>
          <a:solidFill>
            <a:schemeClr val="bg1">
              <a:alpha val="73000"/>
            </a:schemeClr>
          </a:solidFill>
          <a:ln w="127000">
            <a:solidFill>
              <a:schemeClr val="bg1">
                <a:alpha val="48482"/>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R" dirty="0"/>
          </a:p>
        </p:txBody>
      </p:sp>
      <p:pic>
        <p:nvPicPr>
          <p:cNvPr id="5" name="Picture 4">
            <a:extLst>
              <a:ext uri="{FF2B5EF4-FFF2-40B4-BE49-F238E27FC236}">
                <a16:creationId xmlns:a16="http://schemas.microsoft.com/office/drawing/2014/main" id="{8C3FC793-AE67-7C1E-44C5-B20C40BCE800}"/>
              </a:ext>
            </a:extLst>
          </p:cNvPr>
          <p:cNvPicPr>
            <a:picLocks noChangeAspect="1"/>
          </p:cNvPicPr>
          <p:nvPr/>
        </p:nvPicPr>
        <p:blipFill>
          <a:blip r:embed="rId3">
            <a:duotone>
              <a:prstClr val="black"/>
              <a:schemeClr val="tx1">
                <a:tint val="45000"/>
                <a:satMod val="400000"/>
              </a:schemeClr>
            </a:duotone>
            <a:lum bright="-40000" contrast="-40000"/>
          </a:blip>
          <a:stretch>
            <a:fillRect/>
          </a:stretch>
        </p:blipFill>
        <p:spPr>
          <a:xfrm>
            <a:off x="5690950" y="297825"/>
            <a:ext cx="810097" cy="937302"/>
          </a:xfrm>
          <a:prstGeom prst="rect">
            <a:avLst/>
          </a:prstGeom>
        </p:spPr>
      </p:pic>
      <p:sp>
        <p:nvSpPr>
          <p:cNvPr id="8" name="Rectangle 7">
            <a:extLst>
              <a:ext uri="{FF2B5EF4-FFF2-40B4-BE49-F238E27FC236}">
                <a16:creationId xmlns:a16="http://schemas.microsoft.com/office/drawing/2014/main" id="{7E0D82D2-1D50-E883-D214-63FC233C3958}"/>
              </a:ext>
            </a:extLst>
          </p:cNvPr>
          <p:cNvSpPr/>
          <p:nvPr/>
        </p:nvSpPr>
        <p:spPr>
          <a:xfrm>
            <a:off x="966592" y="1338264"/>
            <a:ext cx="10258816" cy="138499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GB" sz="2800" b="1" cap="none" spc="0" dirty="0">
                <a:ln/>
                <a:solidFill>
                  <a:srgbClr val="0070C0"/>
                </a:solidFill>
                <a:effectLst/>
                <a:latin typeface="Arial" panose="020B0604020202020204" pitchFamily="34" charset="0"/>
                <a:cs typeface="Arial" panose="020B0604020202020204" pitchFamily="34" charset="0"/>
              </a:rPr>
              <a:t>AI-Generated Arbitral Decisions: A Not-So-Futuristic Discussion in the Light of a Recent Belgian Supreme </a:t>
            </a:r>
          </a:p>
          <a:p>
            <a:pPr algn="ctr"/>
            <a:r>
              <a:rPr lang="en-GB" sz="2800" b="1" cap="none" spc="0" dirty="0">
                <a:ln/>
                <a:solidFill>
                  <a:srgbClr val="0070C0"/>
                </a:solidFill>
                <a:effectLst/>
                <a:latin typeface="Arial" panose="020B0604020202020204" pitchFamily="34" charset="0"/>
                <a:cs typeface="Arial" panose="020B0604020202020204" pitchFamily="34" charset="0"/>
              </a:rPr>
              <a:t>Court Ruling</a:t>
            </a:r>
            <a:endParaRPr lang="en-US" sz="2800" b="1" cap="none" spc="0" dirty="0">
              <a:ln/>
              <a:solidFill>
                <a:srgbClr val="0070C0"/>
              </a:solidFill>
              <a:effectLst/>
            </a:endParaRPr>
          </a:p>
        </p:txBody>
      </p:sp>
      <p:sp>
        <p:nvSpPr>
          <p:cNvPr id="9" name="Rectangle 8">
            <a:extLst>
              <a:ext uri="{FF2B5EF4-FFF2-40B4-BE49-F238E27FC236}">
                <a16:creationId xmlns:a16="http://schemas.microsoft.com/office/drawing/2014/main" id="{B2ED468C-6138-3DCA-EE4C-4487EFD1768D}"/>
              </a:ext>
            </a:extLst>
          </p:cNvPr>
          <p:cNvSpPr/>
          <p:nvPr/>
        </p:nvSpPr>
        <p:spPr>
          <a:xfrm>
            <a:off x="2325736" y="2826396"/>
            <a:ext cx="7540526" cy="1212961"/>
          </a:xfrm>
          <a:prstGeom prst="rect">
            <a:avLst/>
          </a:prstGeom>
          <a:noFill/>
        </p:spPr>
        <p:txBody>
          <a:bodyPr wrap="none" lIns="91440" tIns="45720" rIns="91440" bIns="45720">
            <a:spAutoFit/>
          </a:bodyPr>
          <a:lstStyle/>
          <a:p>
            <a:pPr algn="ctr">
              <a:lnSpc>
                <a:spcPct val="120000"/>
              </a:lnSpc>
              <a:spcBef>
                <a:spcPts val="0"/>
              </a:spcBef>
            </a:pPr>
            <a:r>
              <a:rPr lang="en-US" sz="2500" b="1" cap="none" spc="0" dirty="0">
                <a:ln w="0"/>
                <a:solidFill>
                  <a:schemeClr val="accent5">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Cagdas Evren Bayrak</a:t>
            </a:r>
            <a:r>
              <a:rPr lang="tr-TR" sz="2500" b="1" cap="none" spc="0" dirty="0">
                <a:ln w="0"/>
                <a:solidFill>
                  <a:schemeClr val="accent5">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tr-TR" sz="2500" b="1" cap="none" spc="0" dirty="0" err="1">
                <a:ln w="0"/>
                <a:solidFill>
                  <a:schemeClr val="accent5">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ProADR</a:t>
            </a:r>
            <a:endParaRPr lang="en-US" sz="2500" b="1" cap="none" spc="0" dirty="0">
              <a:ln w="0"/>
              <a:solidFill>
                <a:schemeClr val="accent5">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lnSpc>
                <a:spcPct val="120000"/>
              </a:lnSpc>
              <a:spcBef>
                <a:spcPts val="0"/>
              </a:spcBef>
            </a:pPr>
            <a:r>
              <a:rPr lang="en-US" sz="1900" b="0" cap="none" spc="0" dirty="0">
                <a:ln w="0"/>
                <a:solidFill>
                  <a:schemeClr val="accent5">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LLM, </a:t>
            </a:r>
            <a:r>
              <a:rPr lang="en-US" sz="1900" b="0" cap="none" spc="0" dirty="0" err="1">
                <a:ln w="0"/>
                <a:solidFill>
                  <a:schemeClr val="accent5">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BScEng</a:t>
            </a:r>
            <a:r>
              <a:rPr lang="en-US" sz="1900" b="0" cap="none" spc="0" dirty="0">
                <a:ln w="0"/>
                <a:solidFill>
                  <a:schemeClr val="accent5">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900" b="0" cap="none" spc="0" dirty="0" err="1">
                <a:ln w="0"/>
                <a:solidFill>
                  <a:schemeClr val="accent5">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DipAdj</a:t>
            </a:r>
            <a:r>
              <a:rPr lang="en-US" sz="1900" b="0" cap="none" spc="0" dirty="0">
                <a:ln w="0"/>
                <a:solidFill>
                  <a:schemeClr val="accent5">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900" b="0" cap="none" spc="0" dirty="0" err="1">
                <a:ln w="0"/>
                <a:solidFill>
                  <a:schemeClr val="accent5">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FCIArb</a:t>
            </a:r>
            <a:r>
              <a:rPr lang="en-US" sz="1900" b="0" cap="none" spc="0" dirty="0">
                <a:ln w="0"/>
                <a:solidFill>
                  <a:schemeClr val="accent5">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900" b="0" cap="none" spc="0" dirty="0" err="1">
                <a:ln w="0"/>
                <a:solidFill>
                  <a:schemeClr val="accent5">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FICCP</a:t>
            </a:r>
            <a:r>
              <a:rPr lang="en-US" sz="1900" b="0" cap="none" spc="0" dirty="0">
                <a:ln w="0"/>
                <a:solidFill>
                  <a:schemeClr val="accent5">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900" b="0" cap="none" spc="0" dirty="0" err="1">
                <a:ln w="0"/>
                <a:solidFill>
                  <a:schemeClr val="accent5">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MCIOB</a:t>
            </a:r>
            <a:r>
              <a:rPr lang="en-US" sz="1900" b="0" cap="none" spc="0" dirty="0">
                <a:ln w="0"/>
                <a:solidFill>
                  <a:schemeClr val="accent5">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900" b="0" cap="none" spc="0" dirty="0" err="1">
                <a:ln w="0"/>
                <a:solidFill>
                  <a:schemeClr val="accent5">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CPCM</a:t>
            </a:r>
            <a:r>
              <a:rPr lang="en-US" sz="1900" b="0" cap="none" spc="0" dirty="0">
                <a:ln w="0"/>
                <a:solidFill>
                  <a:schemeClr val="accent5">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900" b="0" cap="none" spc="0" dirty="0" err="1">
                <a:ln w="0"/>
                <a:solidFill>
                  <a:schemeClr val="accent5">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PMP</a:t>
            </a:r>
            <a:r>
              <a:rPr lang="en-US" sz="1900" b="0" cap="none" spc="0" dirty="0">
                <a:ln w="0"/>
                <a:solidFill>
                  <a:schemeClr val="accent5">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900" b="0" cap="none" spc="0" dirty="0" err="1">
                <a:ln w="0"/>
                <a:solidFill>
                  <a:schemeClr val="accent5">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CCME</a:t>
            </a:r>
            <a:endParaRPr lang="en-US" sz="1900" b="0" cap="none" spc="0" dirty="0">
              <a:ln w="0"/>
              <a:solidFill>
                <a:schemeClr val="accent5">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lnSpc>
                <a:spcPct val="112000"/>
              </a:lnSpc>
              <a:spcBef>
                <a:spcPts val="0"/>
              </a:spcBef>
            </a:pPr>
            <a:r>
              <a:rPr lang="en-US" sz="1900" b="0" cap="none" spc="0" dirty="0">
                <a:ln w="0"/>
                <a:solidFill>
                  <a:schemeClr val="accent5">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&amp; </a:t>
            </a:r>
            <a:r>
              <a:rPr lang="en-US" sz="1900" b="0" cap="none" spc="0" dirty="0" err="1">
                <a:ln w="0"/>
                <a:solidFill>
                  <a:schemeClr val="accent5">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FIDIC</a:t>
            </a:r>
            <a:r>
              <a:rPr lang="en-US" sz="1900" b="0" cap="none" spc="0" dirty="0">
                <a:ln w="0"/>
                <a:solidFill>
                  <a:schemeClr val="accent5">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President’s List Adjudicator</a:t>
            </a:r>
            <a:endParaRPr lang="en-US" sz="1900" b="0" cap="none" spc="0" dirty="0">
              <a:ln w="0"/>
              <a:solidFill>
                <a:schemeClr val="accent5">
                  <a:lumMod val="50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105208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81F3E3-01E1-4995-C42C-E2AE9FEAC17A}"/>
              </a:ext>
            </a:extLst>
          </p:cNvPr>
          <p:cNvPicPr>
            <a:picLocks noChangeAspect="1"/>
          </p:cNvPicPr>
          <p:nvPr/>
        </p:nvPicPr>
        <p:blipFill>
          <a:blip r:embed="rId3"/>
          <a:stretch>
            <a:fillRect/>
          </a:stretch>
        </p:blipFill>
        <p:spPr>
          <a:xfrm>
            <a:off x="5737782" y="180818"/>
            <a:ext cx="716435" cy="828932"/>
          </a:xfrm>
          <a:prstGeom prst="rect">
            <a:avLst/>
          </a:prstGeom>
        </p:spPr>
      </p:pic>
      <p:sp>
        <p:nvSpPr>
          <p:cNvPr id="12" name="Rectangle 11">
            <a:extLst>
              <a:ext uri="{FF2B5EF4-FFF2-40B4-BE49-F238E27FC236}">
                <a16:creationId xmlns:a16="http://schemas.microsoft.com/office/drawing/2014/main" id="{9D00799B-5F0C-C718-2BA6-7986AB094508}"/>
              </a:ext>
            </a:extLst>
          </p:cNvPr>
          <p:cNvSpPr/>
          <p:nvPr/>
        </p:nvSpPr>
        <p:spPr>
          <a:xfrm>
            <a:off x="4013954" y="928956"/>
            <a:ext cx="4164090" cy="461217"/>
          </a:xfrm>
          <a:prstGeom prst="rect">
            <a:avLst/>
          </a:prstGeom>
          <a:noFill/>
        </p:spPr>
        <p:txBody>
          <a:bodyPr wrap="none" lIns="91440" tIns="45720" rIns="91440" bIns="45720">
            <a:spAutoFit/>
          </a:bodyPr>
          <a:lstStyle/>
          <a:p>
            <a:pPr algn="ctr">
              <a:lnSpc>
                <a:spcPct val="120000"/>
              </a:lnSpc>
              <a:spcBef>
                <a:spcPts val="0"/>
              </a:spcBef>
            </a:pPr>
            <a:r>
              <a:rPr lang="en-GB" sz="2200" b="1" cap="none" spc="0" dirty="0">
                <a:ln w="0"/>
                <a:solidFill>
                  <a:srgbClr val="FFC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AI in International Arbitration </a:t>
            </a:r>
            <a:endParaRPr lang="en-US" sz="2200" b="1" cap="none" spc="0" dirty="0">
              <a:ln w="0"/>
              <a:solidFill>
                <a:srgbClr val="FFC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B2599278-1FA1-3A94-7C4A-63FAFD02D32D}"/>
              </a:ext>
            </a:extLst>
          </p:cNvPr>
          <p:cNvSpPr/>
          <p:nvPr/>
        </p:nvSpPr>
        <p:spPr>
          <a:xfrm>
            <a:off x="1976442" y="1390173"/>
            <a:ext cx="8788968" cy="381771"/>
          </a:xfrm>
          <a:prstGeom prst="rect">
            <a:avLst/>
          </a:prstGeom>
          <a:noFill/>
        </p:spPr>
        <p:txBody>
          <a:bodyPr wrap="square" lIns="91440" tIns="45720" rIns="91440" bIns="45720">
            <a:spAutoFit/>
          </a:bodyPr>
          <a:lstStyle/>
          <a:p>
            <a:pPr>
              <a:lnSpc>
                <a:spcPct val="114000"/>
              </a:lnSpc>
              <a:spcBef>
                <a:spcPts val="0"/>
              </a:spcBef>
            </a:pPr>
            <a:r>
              <a:rPr lang="en-GB"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EU AI Regulation: </a:t>
            </a: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First thorough AI regulation adopts a “risk-based” approach: </a:t>
            </a:r>
          </a:p>
        </p:txBody>
      </p:sp>
      <p:pic>
        <p:nvPicPr>
          <p:cNvPr id="9" name="Picture 8">
            <a:extLst>
              <a:ext uri="{FF2B5EF4-FFF2-40B4-BE49-F238E27FC236}">
                <a16:creationId xmlns:a16="http://schemas.microsoft.com/office/drawing/2014/main" id="{671CC33B-C00F-8149-DBE7-7227C6CF0110}"/>
              </a:ext>
              <a:ext uri="{C183D7F6-B498-43B3-948B-1728B52AA6E4}">
                <adec:decorative xmlns:adec="http://schemas.microsoft.com/office/drawing/2017/decorative" val="1"/>
              </a:ext>
            </a:extLst>
          </p:cNvPr>
          <p:cNvPicPr>
            <a:picLocks noChangeAspect="1"/>
          </p:cNvPicPr>
          <p:nvPr/>
        </p:nvPicPr>
        <p:blipFill rotWithShape="1">
          <a:blip r:embed="rId4"/>
          <a:srcRect l="2732" t="2916" r="2427" b="3463"/>
          <a:stretch/>
        </p:blipFill>
        <p:spPr>
          <a:xfrm>
            <a:off x="3622246" y="1861814"/>
            <a:ext cx="5238949" cy="329104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3BA20588-84AD-D31F-CFAD-9DFA78AE132E}"/>
              </a:ext>
            </a:extLst>
          </p:cNvPr>
          <p:cNvSpPr txBox="1"/>
          <p:nvPr/>
        </p:nvSpPr>
        <p:spPr>
          <a:xfrm>
            <a:off x="3622246" y="2319745"/>
            <a:ext cx="1875934" cy="2492990"/>
          </a:xfrm>
          <a:prstGeom prst="rect">
            <a:avLst/>
          </a:prstGeom>
          <a:noFill/>
        </p:spPr>
        <p:txBody>
          <a:bodyPr wrap="square" rtlCol="0">
            <a:spAutoFit/>
          </a:bodyPr>
          <a:lstStyle/>
          <a:p>
            <a:r>
              <a:rPr lang="en-GB" sz="1200" b="1" dirty="0"/>
              <a:t>Prohibited</a:t>
            </a:r>
          </a:p>
          <a:p>
            <a:endParaRPr lang="en-GB" sz="1200" b="1" dirty="0"/>
          </a:p>
          <a:p>
            <a:endParaRPr lang="en-GB" sz="1200" b="1" dirty="0"/>
          </a:p>
          <a:p>
            <a:endParaRPr lang="en-GB" sz="1200" b="1" dirty="0"/>
          </a:p>
          <a:p>
            <a:r>
              <a:rPr lang="en-GB" sz="1200" b="1" dirty="0"/>
              <a:t>Conformity Assessments</a:t>
            </a:r>
          </a:p>
          <a:p>
            <a:endParaRPr lang="en-GB" sz="1200" b="1" dirty="0"/>
          </a:p>
          <a:p>
            <a:endParaRPr lang="en-GB" sz="1200" b="1" dirty="0"/>
          </a:p>
          <a:p>
            <a:endParaRPr lang="en-GB" sz="1200" b="1" dirty="0"/>
          </a:p>
          <a:p>
            <a:r>
              <a:rPr lang="en-GB" sz="1200" b="1" dirty="0"/>
              <a:t>Transparency</a:t>
            </a:r>
          </a:p>
          <a:p>
            <a:endParaRPr lang="en-GB" sz="1200" b="1" dirty="0"/>
          </a:p>
          <a:p>
            <a:endParaRPr lang="en-GB" sz="1200" b="1" dirty="0"/>
          </a:p>
          <a:p>
            <a:endParaRPr lang="en-GB" sz="1200" b="1" dirty="0"/>
          </a:p>
          <a:p>
            <a:r>
              <a:rPr lang="en-GB" sz="1200" b="1" dirty="0"/>
              <a:t>Code of Conducts</a:t>
            </a:r>
            <a:endParaRPr lang="en-US" sz="1200" b="1" dirty="0"/>
          </a:p>
        </p:txBody>
      </p:sp>
      <p:sp>
        <p:nvSpPr>
          <p:cNvPr id="13" name="Rectangle 12">
            <a:extLst>
              <a:ext uri="{FF2B5EF4-FFF2-40B4-BE49-F238E27FC236}">
                <a16:creationId xmlns:a16="http://schemas.microsoft.com/office/drawing/2014/main" id="{92C755E4-9A99-D68B-7CF8-0705D4764E43}"/>
              </a:ext>
            </a:extLst>
          </p:cNvPr>
          <p:cNvSpPr/>
          <p:nvPr/>
        </p:nvSpPr>
        <p:spPr>
          <a:xfrm>
            <a:off x="2148894" y="5194506"/>
            <a:ext cx="8852187" cy="1329146"/>
          </a:xfrm>
          <a:prstGeom prst="rect">
            <a:avLst/>
          </a:prstGeom>
          <a:noFill/>
        </p:spPr>
        <p:txBody>
          <a:bodyPr wrap="square" lIns="91440" tIns="45720" rIns="91440" bIns="45720">
            <a:spAutoFit/>
          </a:bodyPr>
          <a:lstStyle/>
          <a:p>
            <a:pPr algn="just">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Law enforcement that may interfere with people’s fundamental rights (e.g. </a:t>
            </a:r>
          </a:p>
          <a:p>
            <a:pPr algn="just">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evaluation of the reliability of evidence) and administration of justice and </a:t>
            </a:r>
          </a:p>
          <a:p>
            <a:pPr algn="just">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democratic processes (e.g. applying the law to a concrete set of facts) are </a:t>
            </a:r>
          </a:p>
          <a:p>
            <a:pPr algn="just">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considered High-Risk</a:t>
            </a:r>
          </a:p>
        </p:txBody>
      </p:sp>
    </p:spTree>
    <p:extLst>
      <p:ext uri="{BB962C8B-B14F-4D97-AF65-F5344CB8AC3E}">
        <p14:creationId xmlns:p14="http://schemas.microsoft.com/office/powerpoint/2010/main" val="253679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81F3E3-01E1-4995-C42C-E2AE9FEAC17A}"/>
              </a:ext>
            </a:extLst>
          </p:cNvPr>
          <p:cNvPicPr>
            <a:picLocks noChangeAspect="1"/>
          </p:cNvPicPr>
          <p:nvPr/>
        </p:nvPicPr>
        <p:blipFill>
          <a:blip r:embed="rId3"/>
          <a:stretch>
            <a:fillRect/>
          </a:stretch>
        </p:blipFill>
        <p:spPr>
          <a:xfrm>
            <a:off x="5737782" y="180818"/>
            <a:ext cx="716435" cy="828932"/>
          </a:xfrm>
          <a:prstGeom prst="rect">
            <a:avLst/>
          </a:prstGeom>
        </p:spPr>
      </p:pic>
      <p:sp>
        <p:nvSpPr>
          <p:cNvPr id="12" name="Rectangle 11">
            <a:extLst>
              <a:ext uri="{FF2B5EF4-FFF2-40B4-BE49-F238E27FC236}">
                <a16:creationId xmlns:a16="http://schemas.microsoft.com/office/drawing/2014/main" id="{9D00799B-5F0C-C718-2BA6-7986AB094508}"/>
              </a:ext>
            </a:extLst>
          </p:cNvPr>
          <p:cNvSpPr/>
          <p:nvPr/>
        </p:nvSpPr>
        <p:spPr>
          <a:xfrm>
            <a:off x="3394394" y="928956"/>
            <a:ext cx="5403209" cy="461217"/>
          </a:xfrm>
          <a:prstGeom prst="rect">
            <a:avLst/>
          </a:prstGeom>
          <a:noFill/>
        </p:spPr>
        <p:txBody>
          <a:bodyPr wrap="none" lIns="91440" tIns="45720" rIns="91440" bIns="45720">
            <a:spAutoFit/>
          </a:bodyPr>
          <a:lstStyle/>
          <a:p>
            <a:pPr algn="ctr">
              <a:lnSpc>
                <a:spcPct val="120000"/>
              </a:lnSpc>
              <a:spcBef>
                <a:spcPts val="0"/>
              </a:spcBef>
            </a:pPr>
            <a:r>
              <a:rPr lang="en-GB" sz="2200" b="1" dirty="0">
                <a:ln w="0"/>
                <a:solidFill>
                  <a:srgbClr val="FFC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Secretaries in </a:t>
            </a:r>
            <a:r>
              <a:rPr lang="en-GB" sz="2200" b="1" cap="none" spc="0" dirty="0">
                <a:ln w="0"/>
                <a:solidFill>
                  <a:srgbClr val="FFC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International Arbitration </a:t>
            </a:r>
            <a:endParaRPr lang="en-US" sz="2200" b="1" cap="none" spc="0" dirty="0">
              <a:ln w="0"/>
              <a:solidFill>
                <a:srgbClr val="FFC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B2599278-1FA1-3A94-7C4A-63FAFD02D32D}"/>
              </a:ext>
            </a:extLst>
          </p:cNvPr>
          <p:cNvSpPr/>
          <p:nvPr/>
        </p:nvSpPr>
        <p:spPr>
          <a:xfrm>
            <a:off x="2032389" y="1270237"/>
            <a:ext cx="8127215" cy="1960730"/>
          </a:xfrm>
          <a:prstGeom prst="rect">
            <a:avLst/>
          </a:prstGeom>
          <a:noFill/>
        </p:spPr>
        <p:txBody>
          <a:bodyPr wrap="square" lIns="91440" tIns="45720" rIns="91440" bIns="45720">
            <a:spAutoFit/>
          </a:bodyPr>
          <a:lstStyle/>
          <a:p>
            <a:pPr algn="just">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Secretaries / Assistants are quite common in International Arbitration. They are usually junior lawyers in the Chair’s Firm or PhD students etc, and are very instrumental by assisting the tribunal on administrative matters (therefore help reducing the arbitration costs significantly) </a:t>
            </a:r>
          </a:p>
          <a:p>
            <a:pPr algn="just">
              <a:lnSpc>
                <a:spcPct val="114000"/>
              </a:lnSpc>
              <a:spcBef>
                <a:spcPts val="0"/>
              </a:spcBef>
            </a:pPr>
            <a:r>
              <a:rPr lang="en-GB" dirty="0">
                <a:ln w="0"/>
                <a:solidFill>
                  <a:srgbClr val="00B0F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But to what extent can the Secretaries be influential on the tribunal’s decisions? Moreover, can they draft the Arbitral Awards?</a:t>
            </a:r>
          </a:p>
        </p:txBody>
      </p:sp>
      <p:sp>
        <p:nvSpPr>
          <p:cNvPr id="15" name="TextBox 14">
            <a:extLst>
              <a:ext uri="{FF2B5EF4-FFF2-40B4-BE49-F238E27FC236}">
                <a16:creationId xmlns:a16="http://schemas.microsoft.com/office/drawing/2014/main" id="{752B2855-EA98-61FA-8209-75EF1D608D59}"/>
              </a:ext>
            </a:extLst>
          </p:cNvPr>
          <p:cNvSpPr txBox="1"/>
          <p:nvPr/>
        </p:nvSpPr>
        <p:spPr>
          <a:xfrm>
            <a:off x="2032388" y="3219636"/>
            <a:ext cx="8127215" cy="3139321"/>
          </a:xfrm>
          <a:prstGeom prst="rect">
            <a:avLst/>
          </a:prstGeom>
          <a:noFill/>
        </p:spPr>
        <p:txBody>
          <a:bodyPr wrap="square">
            <a:spAutoFit/>
          </a:bodyPr>
          <a:lstStyle/>
          <a:p>
            <a:r>
              <a:rPr lang="en-GB" i="1" dirty="0" err="1">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Emek</a:t>
            </a:r>
            <a:r>
              <a:rPr lang="en-GB" i="1"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GB" i="1" dirty="0" err="1">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İnşaat</a:t>
            </a:r>
            <a:r>
              <a:rPr lang="en-GB" i="1"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and </a:t>
            </a:r>
            <a:r>
              <a:rPr lang="en-GB" i="1" dirty="0" err="1">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WTE</a:t>
            </a:r>
            <a:r>
              <a:rPr lang="en-GB" i="1"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Group v European Commission (2023)</a:t>
            </a:r>
          </a:p>
          <a:p>
            <a:pPr algn="just"/>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The underlying dispute arose over the construction of sewage systems, a water pipeline and pumping stations under a EUR 10.6 Million </a:t>
            </a:r>
            <a:r>
              <a:rPr lang="en-GB" dirty="0" err="1">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FIDIC</a:t>
            </a: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contract in Cyprus. After defects were discovered in the system, the Commission accused the contractors of improper performance of works, while the contractors, in turn, accused the Commission of errors in designing the system.</a:t>
            </a:r>
          </a:p>
          <a:p>
            <a:pPr algn="just"/>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The ICC arbitral tribunal, with the parties' consent, relied on an arbitral secretary's assistance. Following a partial defeat, the losing party asked each arbitrator to clarify the secretary's role in the preparation of the arbitral award </a:t>
            </a:r>
            <a:r>
              <a:rPr lang="en-GB" i="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(similar to the Yukos case: the Fourth Arbitrator)</a:t>
            </a: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endParaRPr lang="en-US" i="1"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242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81F3E3-01E1-4995-C42C-E2AE9FEAC17A}"/>
              </a:ext>
            </a:extLst>
          </p:cNvPr>
          <p:cNvPicPr>
            <a:picLocks noChangeAspect="1"/>
          </p:cNvPicPr>
          <p:nvPr/>
        </p:nvPicPr>
        <p:blipFill>
          <a:blip r:embed="rId3"/>
          <a:stretch>
            <a:fillRect/>
          </a:stretch>
        </p:blipFill>
        <p:spPr>
          <a:xfrm>
            <a:off x="5737782" y="180818"/>
            <a:ext cx="716435" cy="828932"/>
          </a:xfrm>
          <a:prstGeom prst="rect">
            <a:avLst/>
          </a:prstGeom>
        </p:spPr>
      </p:pic>
      <p:sp>
        <p:nvSpPr>
          <p:cNvPr id="12" name="Rectangle 11">
            <a:extLst>
              <a:ext uri="{FF2B5EF4-FFF2-40B4-BE49-F238E27FC236}">
                <a16:creationId xmlns:a16="http://schemas.microsoft.com/office/drawing/2014/main" id="{9D00799B-5F0C-C718-2BA6-7986AB094508}"/>
              </a:ext>
            </a:extLst>
          </p:cNvPr>
          <p:cNvSpPr/>
          <p:nvPr/>
        </p:nvSpPr>
        <p:spPr>
          <a:xfrm>
            <a:off x="3394394" y="928956"/>
            <a:ext cx="5403209" cy="461217"/>
          </a:xfrm>
          <a:prstGeom prst="rect">
            <a:avLst/>
          </a:prstGeom>
          <a:noFill/>
        </p:spPr>
        <p:txBody>
          <a:bodyPr wrap="none" lIns="91440" tIns="45720" rIns="91440" bIns="45720">
            <a:spAutoFit/>
          </a:bodyPr>
          <a:lstStyle/>
          <a:p>
            <a:pPr algn="ctr">
              <a:lnSpc>
                <a:spcPct val="120000"/>
              </a:lnSpc>
              <a:spcBef>
                <a:spcPts val="0"/>
              </a:spcBef>
            </a:pPr>
            <a:r>
              <a:rPr lang="en-GB" sz="2200" b="1" dirty="0">
                <a:ln w="0"/>
                <a:solidFill>
                  <a:srgbClr val="FFC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Secretaries in </a:t>
            </a:r>
            <a:r>
              <a:rPr lang="en-GB" sz="2200" b="1" cap="none" spc="0" dirty="0">
                <a:ln w="0"/>
                <a:solidFill>
                  <a:srgbClr val="FFC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International Arbitration </a:t>
            </a:r>
            <a:endParaRPr lang="en-US" sz="2200" b="1" cap="none" spc="0" dirty="0">
              <a:ln w="0"/>
              <a:solidFill>
                <a:srgbClr val="FFC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52B2855-EA98-61FA-8209-75EF1D608D59}"/>
              </a:ext>
            </a:extLst>
          </p:cNvPr>
          <p:cNvSpPr txBox="1"/>
          <p:nvPr/>
        </p:nvSpPr>
        <p:spPr>
          <a:xfrm>
            <a:off x="1985097" y="1321870"/>
            <a:ext cx="8221801" cy="5355312"/>
          </a:xfrm>
          <a:prstGeom prst="rect">
            <a:avLst/>
          </a:prstGeom>
          <a:noFill/>
        </p:spPr>
        <p:txBody>
          <a:bodyPr wrap="square">
            <a:spAutoFit/>
          </a:bodyPr>
          <a:lstStyle/>
          <a:p>
            <a:pPr algn="just"/>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The Chair confirmed that the arbitral secretary had prepared the draft list of questions that he had then reviewed, and confirmed that the secretary had attended but not participated in the discussions between the arbitrators. The chair stated that he had been assisted in the drafting of the award but </a:t>
            </a:r>
            <a:r>
              <a:rPr lang="en-GB" b="1" i="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“there was not a single sentence and not a single footnote in the award that he had not reviewed, verified or corrected so as to align it with the result of the tribunal's deliberations”. </a:t>
            </a: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The co-arbitrators added that all arbitrators had a thorough knowledge of the case file and that all arbitrators had worked collectively and intensely on the draft award. </a:t>
            </a:r>
          </a:p>
          <a:p>
            <a:pPr algn="just"/>
            <a:endPar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just"/>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The Chair of the tribunal then resigned having considered that he was not used to working in an atmosphere of accusations and mistrust and that he was </a:t>
            </a:r>
          </a:p>
          <a:p>
            <a:pPr algn="just"/>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not impartial anymore. </a:t>
            </a:r>
          </a:p>
          <a:p>
            <a:pPr algn="just"/>
            <a:endPar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just"/>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Subsequently, the losing party applied to the Brussels Court of First Instance to </a:t>
            </a:r>
          </a:p>
          <a:p>
            <a:pPr algn="just"/>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set aside the award. It argued that there was an irregularity in the arbitral procedure due to the illegitimate delegation of the arbitral decision-making powers to the arbitral secretary and that the arbitral tribunal's president was impartial.</a:t>
            </a:r>
            <a:endParaRPr lang="en-US" i="1"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475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81F3E3-01E1-4995-C42C-E2AE9FEAC17A}"/>
              </a:ext>
            </a:extLst>
          </p:cNvPr>
          <p:cNvPicPr>
            <a:picLocks noChangeAspect="1"/>
          </p:cNvPicPr>
          <p:nvPr/>
        </p:nvPicPr>
        <p:blipFill>
          <a:blip r:embed="rId3"/>
          <a:stretch>
            <a:fillRect/>
          </a:stretch>
        </p:blipFill>
        <p:spPr>
          <a:xfrm>
            <a:off x="5737782" y="180818"/>
            <a:ext cx="716435" cy="828932"/>
          </a:xfrm>
          <a:prstGeom prst="rect">
            <a:avLst/>
          </a:prstGeom>
        </p:spPr>
      </p:pic>
      <p:sp>
        <p:nvSpPr>
          <p:cNvPr id="12" name="Rectangle 11">
            <a:extLst>
              <a:ext uri="{FF2B5EF4-FFF2-40B4-BE49-F238E27FC236}">
                <a16:creationId xmlns:a16="http://schemas.microsoft.com/office/drawing/2014/main" id="{9D00799B-5F0C-C718-2BA6-7986AB094508}"/>
              </a:ext>
            </a:extLst>
          </p:cNvPr>
          <p:cNvSpPr/>
          <p:nvPr/>
        </p:nvSpPr>
        <p:spPr>
          <a:xfrm>
            <a:off x="3394394" y="928956"/>
            <a:ext cx="5403209" cy="461217"/>
          </a:xfrm>
          <a:prstGeom prst="rect">
            <a:avLst/>
          </a:prstGeom>
          <a:noFill/>
        </p:spPr>
        <p:txBody>
          <a:bodyPr wrap="none" lIns="91440" tIns="45720" rIns="91440" bIns="45720">
            <a:spAutoFit/>
          </a:bodyPr>
          <a:lstStyle/>
          <a:p>
            <a:pPr algn="ctr">
              <a:lnSpc>
                <a:spcPct val="120000"/>
              </a:lnSpc>
              <a:spcBef>
                <a:spcPts val="0"/>
              </a:spcBef>
            </a:pPr>
            <a:r>
              <a:rPr lang="en-GB" sz="2200" b="1" dirty="0">
                <a:ln w="0"/>
                <a:solidFill>
                  <a:srgbClr val="FFC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Secretaries in </a:t>
            </a:r>
            <a:r>
              <a:rPr lang="en-GB" sz="2200" b="1" cap="none" spc="0" dirty="0">
                <a:ln w="0"/>
                <a:solidFill>
                  <a:srgbClr val="FFC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International Arbitration </a:t>
            </a:r>
            <a:endParaRPr lang="en-US" sz="2200" b="1" cap="none" spc="0" dirty="0">
              <a:ln w="0"/>
              <a:solidFill>
                <a:srgbClr val="FFC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52B2855-EA98-61FA-8209-75EF1D608D59}"/>
              </a:ext>
            </a:extLst>
          </p:cNvPr>
          <p:cNvSpPr txBox="1"/>
          <p:nvPr/>
        </p:nvSpPr>
        <p:spPr>
          <a:xfrm>
            <a:off x="1956817" y="1390173"/>
            <a:ext cx="8278362" cy="5078313"/>
          </a:xfrm>
          <a:prstGeom prst="rect">
            <a:avLst/>
          </a:prstGeom>
          <a:noFill/>
        </p:spPr>
        <p:txBody>
          <a:bodyPr wrap="square">
            <a:spAutoFit/>
          </a:bodyPr>
          <a:lstStyle/>
          <a:p>
            <a:pPr algn="just"/>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One of the paramount principles of arbitration is that arbitrators are selected on a personal basis (</a:t>
            </a:r>
            <a:r>
              <a:rPr lang="en-GB" i="1" dirty="0" err="1">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intuitu</a:t>
            </a:r>
            <a:r>
              <a:rPr lang="en-GB" i="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personae</a:t>
            </a: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hence they may not delegate their decision-making powers.</a:t>
            </a:r>
          </a:p>
          <a:p>
            <a:pPr algn="just"/>
            <a:endPar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just"/>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In Belgium, if an arbitrator does delegate their powers, the award they render may be set aside under article 1717 3 (a) (v) of the Belgian Judicial Code (which is based on article 34(2)(a)(iv) of the </a:t>
            </a:r>
            <a:r>
              <a:rPr lang="en-GB" dirty="0" err="1">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UNCITRAL</a:t>
            </a: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Model Law) or exequatur of the award may be refused on the ground of article V(1)(d) of the New York Convention. </a:t>
            </a:r>
          </a:p>
          <a:p>
            <a:pPr algn="just"/>
            <a:endPar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just"/>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The Brussels court held that, as a matter of principle, </a:t>
            </a:r>
            <a:r>
              <a:rPr lang="en-GB"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arbitral secretaries are allowed to draft portions of awards or entire arbitral awards on the condition that arbitrators do not delegate their decision-making powers </a:t>
            </a: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(which are not delegated by mere reliance on a secretary's drafting the award). In the view of the court, a secretary’s work is not limited to purely administrative tasks. It also encompasses intellectual contributions, which could potentially impact the decision-making process of the tribunal</a:t>
            </a:r>
          </a:p>
          <a:p>
            <a:endParaRPr lang="en-US" i="1"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751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81F3E3-01E1-4995-C42C-E2AE9FEAC17A}"/>
              </a:ext>
            </a:extLst>
          </p:cNvPr>
          <p:cNvPicPr>
            <a:picLocks noChangeAspect="1"/>
          </p:cNvPicPr>
          <p:nvPr/>
        </p:nvPicPr>
        <p:blipFill>
          <a:blip r:embed="rId3"/>
          <a:stretch>
            <a:fillRect/>
          </a:stretch>
        </p:blipFill>
        <p:spPr>
          <a:xfrm>
            <a:off x="5737782" y="180818"/>
            <a:ext cx="716435" cy="828932"/>
          </a:xfrm>
          <a:prstGeom prst="rect">
            <a:avLst/>
          </a:prstGeom>
        </p:spPr>
      </p:pic>
      <p:sp>
        <p:nvSpPr>
          <p:cNvPr id="12" name="Rectangle 11">
            <a:extLst>
              <a:ext uri="{FF2B5EF4-FFF2-40B4-BE49-F238E27FC236}">
                <a16:creationId xmlns:a16="http://schemas.microsoft.com/office/drawing/2014/main" id="{9D00799B-5F0C-C718-2BA6-7986AB094508}"/>
              </a:ext>
            </a:extLst>
          </p:cNvPr>
          <p:cNvSpPr/>
          <p:nvPr/>
        </p:nvSpPr>
        <p:spPr>
          <a:xfrm>
            <a:off x="3394394" y="928956"/>
            <a:ext cx="5403209" cy="461217"/>
          </a:xfrm>
          <a:prstGeom prst="rect">
            <a:avLst/>
          </a:prstGeom>
          <a:noFill/>
        </p:spPr>
        <p:txBody>
          <a:bodyPr wrap="none" lIns="91440" tIns="45720" rIns="91440" bIns="45720">
            <a:spAutoFit/>
          </a:bodyPr>
          <a:lstStyle/>
          <a:p>
            <a:pPr algn="ctr">
              <a:lnSpc>
                <a:spcPct val="120000"/>
              </a:lnSpc>
              <a:spcBef>
                <a:spcPts val="0"/>
              </a:spcBef>
            </a:pPr>
            <a:r>
              <a:rPr lang="en-GB" sz="2200" b="1" dirty="0">
                <a:ln w="0"/>
                <a:solidFill>
                  <a:srgbClr val="FFC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Secretaries in </a:t>
            </a:r>
            <a:r>
              <a:rPr lang="en-GB" sz="2200" b="1" cap="none" spc="0" dirty="0">
                <a:ln w="0"/>
                <a:solidFill>
                  <a:srgbClr val="FFC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International Arbitration </a:t>
            </a:r>
            <a:endParaRPr lang="en-US" sz="2200" b="1" cap="none" spc="0" dirty="0">
              <a:ln w="0"/>
              <a:solidFill>
                <a:srgbClr val="FFC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52B2855-EA98-61FA-8209-75EF1D608D59}"/>
              </a:ext>
            </a:extLst>
          </p:cNvPr>
          <p:cNvSpPr txBox="1"/>
          <p:nvPr/>
        </p:nvSpPr>
        <p:spPr>
          <a:xfrm>
            <a:off x="1933250" y="1390173"/>
            <a:ext cx="8325496" cy="5078313"/>
          </a:xfrm>
          <a:prstGeom prst="rect">
            <a:avLst/>
          </a:prstGeom>
          <a:noFill/>
        </p:spPr>
        <p:txBody>
          <a:bodyPr wrap="square">
            <a:spAutoFit/>
          </a:bodyPr>
          <a:lstStyle/>
          <a:p>
            <a:pPr algn="just"/>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The court went on to </a:t>
            </a:r>
            <a:r>
              <a:rPr lang="en-GB" dirty="0" err="1">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analyze</a:t>
            </a: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para. 187 of the ICC’s Note, which states that “</a:t>
            </a:r>
            <a:r>
              <a:rPr lang="en-GB" i="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 request by an arbitral tribunal to an administrative secretary to prepare written notes or memoranda shall in no circumstances release the arbitral tribunal from </a:t>
            </a:r>
          </a:p>
          <a:p>
            <a:pPr algn="just"/>
            <a:r>
              <a:rPr lang="en-GB" i="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its duty personally to review the file </a:t>
            </a:r>
            <a:r>
              <a:rPr lang="en-GB" b="1" i="1" u="sng"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and/or</a:t>
            </a: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GB" i="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to draft any decision of the arbitral tribunal”</a:t>
            </a: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In the court’s opinion, para. 187 implicitly authorizes a tribunal to rely on its secretary to draft parts of an arbitral award or even the entire award, as long as the tribunal reviews and corrects the draft according to its own views. If the ICC would have wanted to exclude this possibility, the court ruled, it would not have used the words “and/or” in para. 187.</a:t>
            </a:r>
          </a:p>
          <a:p>
            <a:pPr algn="just"/>
            <a:endParaRPr lang="en-GB" i="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just"/>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This was escalated by the losing party to the Belgian Supreme Court, which upheld the Brussels Court’s judgment (24 April 2023). There were basically two legal questions to be answered:</a:t>
            </a:r>
          </a:p>
          <a:p>
            <a:pPr algn="just"/>
            <a:endPar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just"/>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 The court confirmed that Belgian Judicial Code’s relevant articles on delegation of arbitrator’s powers are not applicable for arbitration</a:t>
            </a:r>
          </a:p>
          <a:p>
            <a:pPr algn="just"/>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 Conformed that the interpretation of the First Instance Court's of ICC Note paragraph 187 is not irreconcilable</a:t>
            </a:r>
            <a:endParaRPr lang="en-US"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522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81F3E3-01E1-4995-C42C-E2AE9FEAC17A}"/>
              </a:ext>
            </a:extLst>
          </p:cNvPr>
          <p:cNvPicPr>
            <a:picLocks noChangeAspect="1"/>
          </p:cNvPicPr>
          <p:nvPr/>
        </p:nvPicPr>
        <p:blipFill>
          <a:blip r:embed="rId3"/>
          <a:stretch>
            <a:fillRect/>
          </a:stretch>
        </p:blipFill>
        <p:spPr>
          <a:xfrm>
            <a:off x="5737782" y="180818"/>
            <a:ext cx="716435" cy="828932"/>
          </a:xfrm>
          <a:prstGeom prst="rect">
            <a:avLst/>
          </a:prstGeom>
        </p:spPr>
      </p:pic>
      <p:sp>
        <p:nvSpPr>
          <p:cNvPr id="12" name="Rectangle 11">
            <a:extLst>
              <a:ext uri="{FF2B5EF4-FFF2-40B4-BE49-F238E27FC236}">
                <a16:creationId xmlns:a16="http://schemas.microsoft.com/office/drawing/2014/main" id="{9D00799B-5F0C-C718-2BA6-7986AB094508}"/>
              </a:ext>
            </a:extLst>
          </p:cNvPr>
          <p:cNvSpPr/>
          <p:nvPr/>
        </p:nvSpPr>
        <p:spPr>
          <a:xfrm>
            <a:off x="2734758" y="964919"/>
            <a:ext cx="6722482" cy="461217"/>
          </a:xfrm>
          <a:prstGeom prst="rect">
            <a:avLst/>
          </a:prstGeom>
          <a:noFill/>
        </p:spPr>
        <p:txBody>
          <a:bodyPr wrap="none" lIns="91440" tIns="45720" rIns="91440" bIns="45720">
            <a:spAutoFit/>
          </a:bodyPr>
          <a:lstStyle/>
          <a:p>
            <a:pPr algn="ctr">
              <a:lnSpc>
                <a:spcPct val="120000"/>
              </a:lnSpc>
              <a:spcBef>
                <a:spcPts val="0"/>
              </a:spcBef>
            </a:pPr>
            <a:r>
              <a:rPr lang="en-GB" sz="2200" b="1" cap="none" spc="0" dirty="0">
                <a:ln w="0"/>
                <a:solidFill>
                  <a:srgbClr val="FFC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“Robo </a:t>
            </a:r>
            <a:r>
              <a:rPr lang="en-GB" sz="2200" b="1" dirty="0">
                <a:ln w="0"/>
                <a:solidFill>
                  <a:srgbClr val="FFC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Secretaries” in </a:t>
            </a:r>
            <a:r>
              <a:rPr lang="en-GB" sz="2200" b="1" cap="none" spc="0" dirty="0">
                <a:ln w="0"/>
                <a:solidFill>
                  <a:srgbClr val="FFC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International Arbitration </a:t>
            </a:r>
            <a:endParaRPr lang="en-US" sz="2200" b="1" cap="none" spc="0" dirty="0">
              <a:ln w="0"/>
              <a:solidFill>
                <a:srgbClr val="FFC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6" name="Picture 5" descr="A person wearing headphones and a robot&#10;&#10;Description automatically generated">
            <a:extLst>
              <a:ext uri="{FF2B5EF4-FFF2-40B4-BE49-F238E27FC236}">
                <a16:creationId xmlns:a16="http://schemas.microsoft.com/office/drawing/2014/main" id="{F5914EAF-8F06-F34D-ECD8-68E55359895D}"/>
              </a:ext>
            </a:extLst>
          </p:cNvPr>
          <p:cNvPicPr>
            <a:picLocks noChangeAspect="1"/>
          </p:cNvPicPr>
          <p:nvPr/>
        </p:nvPicPr>
        <p:blipFill rotWithShape="1">
          <a:blip r:embed="rId4"/>
          <a:srcRect l="-3145" r="3153"/>
          <a:stretch/>
        </p:blipFill>
        <p:spPr>
          <a:xfrm>
            <a:off x="6291578" y="1484537"/>
            <a:ext cx="2861850" cy="2002816"/>
          </a:xfrm>
          <a:prstGeom prst="rect">
            <a:avLst/>
          </a:prstGeom>
        </p:spPr>
      </p:pic>
      <p:pic>
        <p:nvPicPr>
          <p:cNvPr id="8" name="Picture 7" descr="A person wearing headphones and a computer&#10;&#10;Description automatically generated">
            <a:extLst>
              <a:ext uri="{FF2B5EF4-FFF2-40B4-BE49-F238E27FC236}">
                <a16:creationId xmlns:a16="http://schemas.microsoft.com/office/drawing/2014/main" id="{D8AD389E-E6E0-7BFC-5242-1275B5FD0DDA}"/>
              </a:ext>
            </a:extLst>
          </p:cNvPr>
          <p:cNvPicPr>
            <a:picLocks noChangeAspect="1"/>
          </p:cNvPicPr>
          <p:nvPr/>
        </p:nvPicPr>
        <p:blipFill rotWithShape="1">
          <a:blip r:embed="rId5"/>
          <a:srcRect l="-12" t="3194" r="4044" b="-1"/>
          <a:stretch/>
        </p:blipFill>
        <p:spPr>
          <a:xfrm>
            <a:off x="2944307" y="1478159"/>
            <a:ext cx="2793475" cy="2002060"/>
          </a:xfrm>
          <a:prstGeom prst="rect">
            <a:avLst/>
          </a:prstGeom>
        </p:spPr>
      </p:pic>
      <p:sp>
        <p:nvSpPr>
          <p:cNvPr id="15" name="TextBox 14">
            <a:extLst>
              <a:ext uri="{FF2B5EF4-FFF2-40B4-BE49-F238E27FC236}">
                <a16:creationId xmlns:a16="http://schemas.microsoft.com/office/drawing/2014/main" id="{752B2855-EA98-61FA-8209-75EF1D608D59}"/>
              </a:ext>
            </a:extLst>
          </p:cNvPr>
          <p:cNvSpPr txBox="1"/>
          <p:nvPr/>
        </p:nvSpPr>
        <p:spPr>
          <a:xfrm>
            <a:off x="1970958" y="3545754"/>
            <a:ext cx="8250082" cy="2862322"/>
          </a:xfrm>
          <a:prstGeom prst="rect">
            <a:avLst/>
          </a:prstGeom>
          <a:noFill/>
        </p:spPr>
        <p:txBody>
          <a:bodyPr wrap="square">
            <a:spAutoFit/>
          </a:bodyPr>
          <a:lstStyle/>
          <a:p>
            <a:pPr algn="just"/>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Article 220 of the ICC Notes (on Appointment of the Tribunal Secretary):</a:t>
            </a:r>
          </a:p>
          <a:p>
            <a:pPr algn="just"/>
            <a:r>
              <a:rPr lang="en-GB" i="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“There </a:t>
            </a:r>
            <a:r>
              <a:rPr lang="en-GB" b="1" i="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is no formal process for the appointment of an administrative secretary</a:t>
            </a:r>
            <a:r>
              <a:rPr lang="en-GB" i="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However, before any steps are taken to appoint an administrative secretary, the arbitral tribunal must inform the parties of its intention to do so. </a:t>
            </a:r>
          </a:p>
          <a:p>
            <a:pPr algn="just"/>
            <a:r>
              <a:rPr lang="en-GB" i="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For this purpose, the arbitral tribunal must submit to the parties the proposed administrative secretary’s curriculum vitae, together with a declaration of independence and impartiality, an undertaking on the part of the administrative secretary to act in accordance with the present Note and an undertaking on the part of the arbitral tribunal to ensure that this obligation on the part of the administrative secretary are met.”</a:t>
            </a:r>
          </a:p>
        </p:txBody>
      </p:sp>
    </p:spTree>
    <p:extLst>
      <p:ext uri="{BB962C8B-B14F-4D97-AF65-F5344CB8AC3E}">
        <p14:creationId xmlns:p14="http://schemas.microsoft.com/office/powerpoint/2010/main" val="223249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81F3E3-01E1-4995-C42C-E2AE9FEAC17A}"/>
              </a:ext>
            </a:extLst>
          </p:cNvPr>
          <p:cNvPicPr>
            <a:picLocks noChangeAspect="1"/>
          </p:cNvPicPr>
          <p:nvPr/>
        </p:nvPicPr>
        <p:blipFill>
          <a:blip r:embed="rId3"/>
          <a:stretch>
            <a:fillRect/>
          </a:stretch>
        </p:blipFill>
        <p:spPr>
          <a:xfrm>
            <a:off x="5737782" y="180818"/>
            <a:ext cx="716435" cy="828932"/>
          </a:xfrm>
          <a:prstGeom prst="rect">
            <a:avLst/>
          </a:prstGeom>
        </p:spPr>
      </p:pic>
      <p:sp>
        <p:nvSpPr>
          <p:cNvPr id="12" name="Rectangle 11">
            <a:extLst>
              <a:ext uri="{FF2B5EF4-FFF2-40B4-BE49-F238E27FC236}">
                <a16:creationId xmlns:a16="http://schemas.microsoft.com/office/drawing/2014/main" id="{9D00799B-5F0C-C718-2BA6-7986AB094508}"/>
              </a:ext>
            </a:extLst>
          </p:cNvPr>
          <p:cNvSpPr/>
          <p:nvPr/>
        </p:nvSpPr>
        <p:spPr>
          <a:xfrm>
            <a:off x="2734758" y="964919"/>
            <a:ext cx="6722482" cy="461217"/>
          </a:xfrm>
          <a:prstGeom prst="rect">
            <a:avLst/>
          </a:prstGeom>
          <a:noFill/>
        </p:spPr>
        <p:txBody>
          <a:bodyPr wrap="none" lIns="91440" tIns="45720" rIns="91440" bIns="45720">
            <a:spAutoFit/>
          </a:bodyPr>
          <a:lstStyle/>
          <a:p>
            <a:pPr algn="ctr">
              <a:lnSpc>
                <a:spcPct val="120000"/>
              </a:lnSpc>
              <a:spcBef>
                <a:spcPts val="0"/>
              </a:spcBef>
            </a:pPr>
            <a:r>
              <a:rPr lang="en-GB" sz="2200" b="1" cap="none" spc="0" dirty="0">
                <a:ln w="0"/>
                <a:solidFill>
                  <a:srgbClr val="FFC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“Robo </a:t>
            </a:r>
            <a:r>
              <a:rPr lang="en-GB" sz="2200" b="1" dirty="0">
                <a:ln w="0"/>
                <a:solidFill>
                  <a:srgbClr val="FFC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Secretaries” in </a:t>
            </a:r>
            <a:r>
              <a:rPr lang="en-GB" sz="2200" b="1" cap="none" spc="0" dirty="0">
                <a:ln w="0"/>
                <a:solidFill>
                  <a:srgbClr val="FFC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International Arbitration </a:t>
            </a:r>
            <a:endParaRPr lang="en-US" sz="2200" b="1" cap="none" spc="0" dirty="0">
              <a:ln w="0"/>
              <a:solidFill>
                <a:srgbClr val="FFC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52B2855-EA98-61FA-8209-75EF1D608D59}"/>
              </a:ext>
            </a:extLst>
          </p:cNvPr>
          <p:cNvSpPr txBox="1"/>
          <p:nvPr/>
        </p:nvSpPr>
        <p:spPr>
          <a:xfrm>
            <a:off x="2124930" y="1426136"/>
            <a:ext cx="7957851" cy="4801314"/>
          </a:xfrm>
          <a:prstGeom prst="rect">
            <a:avLst/>
          </a:prstGeom>
          <a:noFill/>
        </p:spPr>
        <p:txBody>
          <a:bodyPr wrap="square">
            <a:spAutoFit/>
          </a:bodyPr>
          <a:lstStyle/>
          <a:p>
            <a:pPr algn="just"/>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“Robo-Secretaries” that not only assist in the arbitration process but draft the award as well (partially or in full) seems viable and enforceable (plus very handy from a cost-perspective as well), provided that;</a:t>
            </a:r>
          </a:p>
          <a:p>
            <a:pPr algn="just"/>
            <a:endPar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The Parties agree at the outset that an AI will be the tribunal secretary of which data handling and decision-making principles are set out transparently </a:t>
            </a:r>
          </a:p>
          <a:p>
            <a:pPr marL="285750" indent="-285750" algn="just">
              <a:buFont typeface="Wingdings" panose="05000000000000000000" pitchFamily="2" charset="2"/>
              <a:buChar char="ü"/>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The decision drafted by the AI secretary / assistant be vetted by the Arbitral Tribunal </a:t>
            </a:r>
          </a:p>
          <a:p>
            <a:pPr marL="285750" indent="-285750" algn="just">
              <a:buFont typeface="Wingdings" panose="05000000000000000000" pitchFamily="2" charset="2"/>
              <a:buChar char="ü"/>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If institutional arbitration, then the Rules shall be suitable:</a:t>
            </a:r>
          </a:p>
          <a:p>
            <a:pPr marL="742950" lvl="1" indent="-285750" algn="just">
              <a:buFont typeface="Wingdings" panose="05000000000000000000" pitchFamily="2" charset="2"/>
              <a:buChar char="Ø"/>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ICC, SIAC, </a:t>
            </a:r>
            <a:r>
              <a:rPr lang="en-GB" dirty="0" err="1">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LCIA</a:t>
            </a: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SCC and JAMS – Secretary gets appointed by mutual agreement of all parties</a:t>
            </a:r>
          </a:p>
          <a:p>
            <a:pPr marL="742950" lvl="1" indent="-285750" algn="just">
              <a:buFont typeface="Wingdings" panose="05000000000000000000" pitchFamily="2" charset="2"/>
              <a:buChar char="Ø"/>
            </a:pPr>
            <a:r>
              <a:rPr lang="en-GB" dirty="0" err="1">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HKIAC</a:t>
            </a: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&amp; ICCA – Tribunal appoints the Secretary then the parties may raise objections thereto</a:t>
            </a:r>
          </a:p>
          <a:p>
            <a:pPr marL="742950" lvl="1" indent="-285750" algn="just">
              <a:buFont typeface="Wingdings" panose="05000000000000000000" pitchFamily="2" charset="2"/>
              <a:buChar char="Ø"/>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E.g. </a:t>
            </a:r>
            <a:r>
              <a:rPr lang="en-GB" dirty="0" err="1">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CEPANI</a:t>
            </a: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rules specifically bar the Secretaries to be involved in deliberations of the arbitral tribunal or be entrusted with drafting the </a:t>
            </a:r>
          </a:p>
          <a:p>
            <a:pPr lvl="1" algn="just"/>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arbitral award</a:t>
            </a:r>
          </a:p>
        </p:txBody>
      </p:sp>
      <p:pic>
        <p:nvPicPr>
          <p:cNvPr id="9" name="Picture 8" descr="A person wearing headphones and a computer&#10;&#10;Description automatically generated">
            <a:extLst>
              <a:ext uri="{FF2B5EF4-FFF2-40B4-BE49-F238E27FC236}">
                <a16:creationId xmlns:a16="http://schemas.microsoft.com/office/drawing/2014/main" id="{63DF22FB-1690-9E30-9D1D-9DC3DFFA574E}"/>
              </a:ext>
            </a:extLst>
          </p:cNvPr>
          <p:cNvPicPr>
            <a:picLocks noChangeAspect="1"/>
          </p:cNvPicPr>
          <p:nvPr/>
        </p:nvPicPr>
        <p:blipFill rotWithShape="1">
          <a:blip r:embed="rId4"/>
          <a:srcRect l="11539" t="3194" r="20184" b="-1"/>
          <a:stretch/>
        </p:blipFill>
        <p:spPr>
          <a:xfrm>
            <a:off x="0" y="2216592"/>
            <a:ext cx="1791093" cy="2002060"/>
          </a:xfrm>
          <a:prstGeom prst="rect">
            <a:avLst/>
          </a:prstGeom>
        </p:spPr>
      </p:pic>
      <p:pic>
        <p:nvPicPr>
          <p:cNvPr id="10" name="Picture 9" descr="A person wearing headphones and a robot&#10;&#10;Description automatically generated">
            <a:extLst>
              <a:ext uri="{FF2B5EF4-FFF2-40B4-BE49-F238E27FC236}">
                <a16:creationId xmlns:a16="http://schemas.microsoft.com/office/drawing/2014/main" id="{B67D95A6-C7A0-3F32-70B5-7B55FF26D23C}"/>
              </a:ext>
            </a:extLst>
          </p:cNvPr>
          <p:cNvPicPr>
            <a:picLocks noChangeAspect="1"/>
          </p:cNvPicPr>
          <p:nvPr/>
        </p:nvPicPr>
        <p:blipFill rotWithShape="1">
          <a:blip r:embed="rId5"/>
          <a:srcRect l="2537" r="14022"/>
          <a:stretch/>
        </p:blipFill>
        <p:spPr>
          <a:xfrm>
            <a:off x="10416618" y="2295243"/>
            <a:ext cx="1775381" cy="2002816"/>
          </a:xfrm>
          <a:prstGeom prst="rect">
            <a:avLst/>
          </a:prstGeom>
        </p:spPr>
      </p:pic>
    </p:spTree>
    <p:extLst>
      <p:ext uri="{BB962C8B-B14F-4D97-AF65-F5344CB8AC3E}">
        <p14:creationId xmlns:p14="http://schemas.microsoft.com/office/powerpoint/2010/main" val="124491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81F3E3-01E1-4995-C42C-E2AE9FEAC17A}"/>
              </a:ext>
            </a:extLst>
          </p:cNvPr>
          <p:cNvPicPr>
            <a:picLocks noChangeAspect="1"/>
          </p:cNvPicPr>
          <p:nvPr/>
        </p:nvPicPr>
        <p:blipFill>
          <a:blip r:embed="rId3"/>
          <a:stretch>
            <a:fillRect/>
          </a:stretch>
        </p:blipFill>
        <p:spPr>
          <a:xfrm>
            <a:off x="5737782" y="180818"/>
            <a:ext cx="716435" cy="828932"/>
          </a:xfrm>
          <a:prstGeom prst="rect">
            <a:avLst/>
          </a:prstGeom>
        </p:spPr>
      </p:pic>
      <p:sp>
        <p:nvSpPr>
          <p:cNvPr id="14" name="Rectangle 13">
            <a:extLst>
              <a:ext uri="{FF2B5EF4-FFF2-40B4-BE49-F238E27FC236}">
                <a16:creationId xmlns:a16="http://schemas.microsoft.com/office/drawing/2014/main" id="{B2599278-1FA1-3A94-7C4A-63FAFD02D32D}"/>
              </a:ext>
            </a:extLst>
          </p:cNvPr>
          <p:cNvSpPr/>
          <p:nvPr/>
        </p:nvSpPr>
        <p:spPr>
          <a:xfrm>
            <a:off x="1950014" y="1434088"/>
            <a:ext cx="8291971" cy="1329146"/>
          </a:xfrm>
          <a:prstGeom prst="rect">
            <a:avLst/>
          </a:prstGeom>
          <a:noFill/>
        </p:spPr>
        <p:txBody>
          <a:bodyPr wrap="square" lIns="91440" tIns="45720" rIns="91440" bIns="45720">
            <a:spAutoFit/>
          </a:bodyPr>
          <a:lstStyle/>
          <a:p>
            <a:pPr algn="just">
              <a:lnSpc>
                <a:spcPct val="114000"/>
              </a:lnSpc>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Quite recently, an AI assistant developed by Guangzhou Arbitration Commission was showcased during the Guangdong-Hong Kong-Macao Greater Bay Area Legal Forum proved competent in not only supporting the Tribunal for completing the procedural tasks, but it provided them with its judgement as well. </a:t>
            </a:r>
          </a:p>
        </p:txBody>
      </p:sp>
      <p:pic>
        <p:nvPicPr>
          <p:cNvPr id="5" name="Picture 4">
            <a:extLst>
              <a:ext uri="{FF2B5EF4-FFF2-40B4-BE49-F238E27FC236}">
                <a16:creationId xmlns:a16="http://schemas.microsoft.com/office/drawing/2014/main" id="{E99446F0-33FD-0A91-3382-75DF7228041F}"/>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8800"/>
                    </a14:imgEffect>
                  </a14:imgLayer>
                </a14:imgProps>
              </a:ext>
            </a:extLst>
          </a:blip>
          <a:stretch>
            <a:fillRect/>
          </a:stretch>
        </p:blipFill>
        <p:spPr>
          <a:xfrm>
            <a:off x="2901561" y="2840061"/>
            <a:ext cx="6388875" cy="3442069"/>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6A09F7CB-9EA8-1C79-D3F3-6349D83E3EEE}"/>
              </a:ext>
            </a:extLst>
          </p:cNvPr>
          <p:cNvSpPr/>
          <p:nvPr/>
        </p:nvSpPr>
        <p:spPr>
          <a:xfrm>
            <a:off x="2734758" y="972871"/>
            <a:ext cx="6722482" cy="461217"/>
          </a:xfrm>
          <a:prstGeom prst="rect">
            <a:avLst/>
          </a:prstGeom>
          <a:noFill/>
        </p:spPr>
        <p:txBody>
          <a:bodyPr wrap="none" lIns="91440" tIns="45720" rIns="91440" bIns="45720">
            <a:spAutoFit/>
          </a:bodyPr>
          <a:lstStyle/>
          <a:p>
            <a:pPr algn="ctr">
              <a:lnSpc>
                <a:spcPct val="120000"/>
              </a:lnSpc>
              <a:spcBef>
                <a:spcPts val="0"/>
              </a:spcBef>
            </a:pPr>
            <a:r>
              <a:rPr lang="en-GB" sz="2200" b="1" cap="none" spc="0" dirty="0">
                <a:ln w="0"/>
                <a:solidFill>
                  <a:srgbClr val="FFC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“Robo </a:t>
            </a:r>
            <a:r>
              <a:rPr lang="en-GB" sz="2200" b="1" dirty="0">
                <a:ln w="0"/>
                <a:solidFill>
                  <a:srgbClr val="FFC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Secretaries” in </a:t>
            </a:r>
            <a:r>
              <a:rPr lang="en-GB" sz="2200" b="1" cap="none" spc="0" dirty="0">
                <a:ln w="0"/>
                <a:solidFill>
                  <a:srgbClr val="FFC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International Arbitration </a:t>
            </a:r>
            <a:endParaRPr lang="en-US" sz="2200" b="1" cap="none" spc="0" dirty="0">
              <a:ln w="0"/>
              <a:solidFill>
                <a:srgbClr val="FFC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522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77D60D-0A45-4243-710F-3BCB4AC7FC2B}"/>
              </a:ext>
            </a:extLst>
          </p:cNvPr>
          <p:cNvSpPr/>
          <p:nvPr/>
        </p:nvSpPr>
        <p:spPr>
          <a:xfrm>
            <a:off x="966592" y="261721"/>
            <a:ext cx="10258816" cy="3923780"/>
          </a:xfrm>
          <a:prstGeom prst="rect">
            <a:avLst/>
          </a:prstGeom>
          <a:solidFill>
            <a:schemeClr val="bg1">
              <a:alpha val="73000"/>
            </a:schemeClr>
          </a:solidFill>
          <a:ln w="127000">
            <a:solidFill>
              <a:schemeClr val="bg1">
                <a:alpha val="48482"/>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T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8C3FC793-AE67-7C1E-44C5-B20C40BCE800}"/>
              </a:ext>
            </a:extLst>
          </p:cNvPr>
          <p:cNvPicPr>
            <a:picLocks noChangeAspect="1"/>
          </p:cNvPicPr>
          <p:nvPr/>
        </p:nvPicPr>
        <p:blipFill>
          <a:blip r:embed="rId3">
            <a:duotone>
              <a:prstClr val="black"/>
              <a:schemeClr val="tx1">
                <a:tint val="45000"/>
                <a:satMod val="400000"/>
              </a:schemeClr>
            </a:duotone>
            <a:lum bright="-40000" contrast="-40000"/>
          </a:blip>
          <a:stretch>
            <a:fillRect/>
          </a:stretch>
        </p:blipFill>
        <p:spPr>
          <a:xfrm>
            <a:off x="5690950" y="467113"/>
            <a:ext cx="810097" cy="937302"/>
          </a:xfrm>
          <a:prstGeom prst="rect">
            <a:avLst/>
          </a:prstGeom>
        </p:spPr>
      </p:pic>
      <p:sp>
        <p:nvSpPr>
          <p:cNvPr id="8" name="Rectangle 7">
            <a:extLst>
              <a:ext uri="{FF2B5EF4-FFF2-40B4-BE49-F238E27FC236}">
                <a16:creationId xmlns:a16="http://schemas.microsoft.com/office/drawing/2014/main" id="{7E0D82D2-1D50-E883-D214-63FC233C3958}"/>
              </a:ext>
            </a:extLst>
          </p:cNvPr>
          <p:cNvSpPr/>
          <p:nvPr/>
        </p:nvSpPr>
        <p:spPr>
          <a:xfrm>
            <a:off x="966592" y="1603779"/>
            <a:ext cx="10258816" cy="72327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100" b="1" i="0" u="none" strike="noStrike" kern="1200" cap="none" spc="0" normalizeH="0" baseline="0" noProof="0" dirty="0">
                <a:ln/>
                <a:solidFill>
                  <a:srgbClr val="FF0000"/>
                </a:solidFill>
                <a:effectLst/>
                <a:uLnTx/>
                <a:uFillTx/>
                <a:latin typeface="Arial" panose="020B0604020202020204" pitchFamily="34" charset="0"/>
                <a:ea typeface="+mn-ea"/>
                <a:cs typeface="Arial" panose="020B0604020202020204" pitchFamily="34" charset="0"/>
              </a:rPr>
              <a:t>THANK YOU!</a:t>
            </a:r>
            <a:endParaRPr kumimoji="0" lang="en-US" sz="4100" b="1" i="0" u="none" strike="noStrike" kern="1200" cap="none" spc="0" normalizeH="0" baseline="0" noProof="0" dirty="0">
              <a:ln/>
              <a:solidFill>
                <a:srgbClr val="FF0000"/>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B2ED468C-6138-3DCA-EE4C-4487EFD1768D}"/>
              </a:ext>
            </a:extLst>
          </p:cNvPr>
          <p:cNvSpPr/>
          <p:nvPr/>
        </p:nvSpPr>
        <p:spPr>
          <a:xfrm>
            <a:off x="2519636" y="2826396"/>
            <a:ext cx="7152727" cy="115974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400" b="1" i="0" u="none" strike="noStrike" kern="1200" cap="none" spc="0" normalizeH="0" baseline="0" noProof="0" dirty="0">
                <a:ln w="0"/>
                <a:solidFill>
                  <a:srgbClr val="5B9BD5">
                    <a:lumMod val="50000"/>
                  </a:srgbClr>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Cagdas Evren Bayrak</a:t>
            </a:r>
            <a:r>
              <a:rPr kumimoji="0" lang="tr-TR" sz="2400" b="1" i="0" u="none" strike="noStrike" kern="1200" cap="none" spc="0" normalizeH="0" baseline="0" noProof="0" dirty="0">
                <a:ln w="0"/>
                <a:solidFill>
                  <a:srgbClr val="5B9BD5">
                    <a:lumMod val="50000"/>
                  </a:srgbClr>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 </a:t>
            </a:r>
            <a:r>
              <a:rPr kumimoji="0" lang="tr-TR" sz="2400" b="1" i="0" u="none" strike="noStrike" kern="1200" cap="none" spc="0" normalizeH="0" baseline="0" noProof="0" dirty="0" err="1">
                <a:ln w="0"/>
                <a:solidFill>
                  <a:srgbClr val="5B9BD5">
                    <a:lumMod val="50000"/>
                  </a:srgbClr>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ProADR</a:t>
            </a:r>
            <a:endParaRPr kumimoji="0" lang="en-US" sz="2400" b="1" i="0" u="none" strike="noStrike" kern="1200" cap="none" spc="0" normalizeH="0" baseline="0" noProof="0" dirty="0">
              <a:ln w="0"/>
              <a:solidFill>
                <a:srgbClr val="5B9BD5">
                  <a:lumMod val="50000"/>
                </a:srgbClr>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w="0"/>
                <a:solidFill>
                  <a:srgbClr val="5B9BD5">
                    <a:lumMod val="50000"/>
                  </a:srgbClr>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LLM, </a:t>
            </a:r>
            <a:r>
              <a:rPr kumimoji="0" lang="en-US" sz="1800" b="0" i="0" u="none" strike="noStrike" kern="1200" cap="none" spc="0" normalizeH="0" baseline="0" noProof="0" dirty="0" err="1">
                <a:ln w="0"/>
                <a:solidFill>
                  <a:srgbClr val="5B9BD5">
                    <a:lumMod val="50000"/>
                  </a:srgbClr>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BScEng</a:t>
            </a:r>
            <a:r>
              <a:rPr kumimoji="0" lang="en-US" sz="1800" b="0" i="0" u="none" strike="noStrike" kern="1200" cap="none" spc="0" normalizeH="0" baseline="0" noProof="0" dirty="0">
                <a:ln w="0"/>
                <a:solidFill>
                  <a:srgbClr val="5B9BD5">
                    <a:lumMod val="50000"/>
                  </a:srgbClr>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w="0"/>
                <a:solidFill>
                  <a:srgbClr val="5B9BD5">
                    <a:lumMod val="50000"/>
                  </a:srgbClr>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DipAdj</a:t>
            </a:r>
            <a:r>
              <a:rPr kumimoji="0" lang="en-US" sz="1800" b="0" i="0" u="none" strike="noStrike" kern="1200" cap="none" spc="0" normalizeH="0" baseline="0" noProof="0" dirty="0">
                <a:ln w="0"/>
                <a:solidFill>
                  <a:srgbClr val="5B9BD5">
                    <a:lumMod val="50000"/>
                  </a:srgbClr>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w="0"/>
                <a:solidFill>
                  <a:srgbClr val="5B9BD5">
                    <a:lumMod val="50000"/>
                  </a:srgbClr>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FCIArb</a:t>
            </a:r>
            <a:r>
              <a:rPr kumimoji="0" lang="en-US" sz="1800" b="0" i="0" u="none" strike="noStrike" kern="1200" cap="none" spc="0" normalizeH="0" baseline="0" noProof="0" dirty="0">
                <a:ln w="0"/>
                <a:solidFill>
                  <a:srgbClr val="5B9BD5">
                    <a:lumMod val="50000"/>
                  </a:srgbClr>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w="0"/>
                <a:solidFill>
                  <a:srgbClr val="5B9BD5">
                    <a:lumMod val="50000"/>
                  </a:srgbClr>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FICCP</a:t>
            </a:r>
            <a:r>
              <a:rPr kumimoji="0" lang="en-US" sz="1800" b="0" i="0" u="none" strike="noStrike" kern="1200" cap="none" spc="0" normalizeH="0" baseline="0" noProof="0" dirty="0">
                <a:ln w="0"/>
                <a:solidFill>
                  <a:srgbClr val="5B9BD5">
                    <a:lumMod val="50000"/>
                  </a:srgbClr>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w="0"/>
                <a:solidFill>
                  <a:srgbClr val="5B9BD5">
                    <a:lumMod val="50000"/>
                  </a:srgbClr>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MCIOB</a:t>
            </a:r>
            <a:r>
              <a:rPr kumimoji="0" lang="en-US" sz="1800" b="0" i="0" u="none" strike="noStrike" kern="1200" cap="none" spc="0" normalizeH="0" baseline="0" noProof="0" dirty="0">
                <a:ln w="0"/>
                <a:solidFill>
                  <a:srgbClr val="5B9BD5">
                    <a:lumMod val="50000"/>
                  </a:srgbClr>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w="0"/>
                <a:solidFill>
                  <a:srgbClr val="5B9BD5">
                    <a:lumMod val="50000"/>
                  </a:srgbClr>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CPCM</a:t>
            </a:r>
            <a:r>
              <a:rPr kumimoji="0" lang="en-US" sz="1800" b="0" i="0" u="none" strike="noStrike" kern="1200" cap="none" spc="0" normalizeH="0" baseline="0" noProof="0" dirty="0">
                <a:ln w="0"/>
                <a:solidFill>
                  <a:srgbClr val="5B9BD5">
                    <a:lumMod val="50000"/>
                  </a:srgbClr>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w="0"/>
                <a:solidFill>
                  <a:srgbClr val="5B9BD5">
                    <a:lumMod val="50000"/>
                  </a:srgbClr>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PMP</a:t>
            </a:r>
            <a:r>
              <a:rPr kumimoji="0" lang="en-US" sz="1800" b="0" i="0" u="none" strike="noStrike" kern="1200" cap="none" spc="0" normalizeH="0" baseline="0" noProof="0" dirty="0">
                <a:ln w="0"/>
                <a:solidFill>
                  <a:srgbClr val="5B9BD5">
                    <a:lumMod val="50000"/>
                  </a:srgbClr>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w="0"/>
                <a:solidFill>
                  <a:srgbClr val="5B9BD5">
                    <a:lumMod val="50000"/>
                  </a:srgbClr>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CCME</a:t>
            </a:r>
            <a:endParaRPr kumimoji="0" lang="en-US" sz="1800" b="0" i="0" u="none" strike="noStrike" kern="1200" cap="none" spc="0" normalizeH="0" baseline="0" noProof="0" dirty="0">
              <a:ln w="0"/>
              <a:solidFill>
                <a:srgbClr val="5B9BD5">
                  <a:lumMod val="50000"/>
                </a:srgbClr>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12000"/>
              </a:lnSpc>
              <a:spcBef>
                <a:spcPts val="0"/>
              </a:spcBef>
              <a:spcAft>
                <a:spcPts val="0"/>
              </a:spcAft>
              <a:buClrTx/>
              <a:buSzTx/>
              <a:buFontTx/>
              <a:buNone/>
              <a:tabLst/>
              <a:defRPr/>
            </a:pPr>
            <a:r>
              <a:rPr kumimoji="0" lang="en-US" sz="1800" b="0" i="0" u="none" strike="noStrike" kern="1200" cap="none" spc="0" normalizeH="0" baseline="0" noProof="0" dirty="0">
                <a:ln w="0"/>
                <a:solidFill>
                  <a:srgbClr val="5B9BD5">
                    <a:lumMod val="50000"/>
                  </a:srgbClr>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&amp; </a:t>
            </a:r>
            <a:r>
              <a:rPr kumimoji="0" lang="en-US" sz="1800" b="0" i="0" u="none" strike="noStrike" kern="1200" cap="none" spc="0" normalizeH="0" baseline="0" noProof="0" dirty="0" err="1">
                <a:ln w="0"/>
                <a:solidFill>
                  <a:srgbClr val="5B9BD5">
                    <a:lumMod val="50000"/>
                  </a:srgbClr>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FIDIC</a:t>
            </a:r>
            <a:r>
              <a:rPr kumimoji="0" lang="en-US" sz="1800" b="0" i="0" u="none" strike="noStrike" kern="1200" cap="none" spc="0" normalizeH="0" baseline="0" noProof="0" dirty="0">
                <a:ln w="0"/>
                <a:solidFill>
                  <a:srgbClr val="5B9BD5">
                    <a:lumMod val="50000"/>
                  </a:srgbClr>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 President’s List Adjudicator</a:t>
            </a:r>
            <a:endParaRPr kumimoji="0" lang="en-US" sz="1800" b="0" i="0" u="none" strike="noStrike" kern="1200" cap="none" spc="0" normalizeH="0" baseline="0" noProof="0" dirty="0">
              <a:ln w="0"/>
              <a:solidFill>
                <a:srgbClr val="5B9BD5">
                  <a:lumMod val="50000"/>
                </a:srgbClr>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590860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81F3E3-01E1-4995-C42C-E2AE9FEAC17A}"/>
              </a:ext>
            </a:extLst>
          </p:cNvPr>
          <p:cNvPicPr>
            <a:picLocks noChangeAspect="1"/>
          </p:cNvPicPr>
          <p:nvPr/>
        </p:nvPicPr>
        <p:blipFill>
          <a:blip r:embed="rId3"/>
          <a:stretch>
            <a:fillRect/>
          </a:stretch>
        </p:blipFill>
        <p:spPr>
          <a:xfrm>
            <a:off x="5737782" y="180818"/>
            <a:ext cx="716435" cy="828932"/>
          </a:xfrm>
          <a:prstGeom prst="rect">
            <a:avLst/>
          </a:prstGeom>
        </p:spPr>
      </p:pic>
      <p:sp>
        <p:nvSpPr>
          <p:cNvPr id="12" name="Rectangle 11">
            <a:extLst>
              <a:ext uri="{FF2B5EF4-FFF2-40B4-BE49-F238E27FC236}">
                <a16:creationId xmlns:a16="http://schemas.microsoft.com/office/drawing/2014/main" id="{9D00799B-5F0C-C718-2BA6-7986AB094508}"/>
              </a:ext>
            </a:extLst>
          </p:cNvPr>
          <p:cNvSpPr/>
          <p:nvPr/>
        </p:nvSpPr>
        <p:spPr>
          <a:xfrm>
            <a:off x="2646856" y="988685"/>
            <a:ext cx="6866752" cy="461217"/>
          </a:xfrm>
          <a:prstGeom prst="rect">
            <a:avLst/>
          </a:prstGeom>
          <a:noFill/>
        </p:spPr>
        <p:txBody>
          <a:bodyPr wrap="none" lIns="91440" tIns="45720" rIns="91440" bIns="45720">
            <a:spAutoFit/>
          </a:bodyPr>
          <a:lstStyle/>
          <a:p>
            <a:pPr algn="ctr">
              <a:lnSpc>
                <a:spcPct val="120000"/>
              </a:lnSpc>
              <a:spcBef>
                <a:spcPts val="0"/>
              </a:spcBef>
            </a:pPr>
            <a:r>
              <a:rPr lang="en-GB" sz="2200" b="1" dirty="0">
                <a:ln w="0"/>
                <a:solidFill>
                  <a:srgbClr val="FFC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The Use of Artificial Intelligence in Legal Practice</a:t>
            </a:r>
            <a:endParaRPr lang="en-US" sz="2200" b="1" cap="none" spc="0" dirty="0">
              <a:ln w="0"/>
              <a:solidFill>
                <a:srgbClr val="FFC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CE69A0E7-4A1C-BCB5-FCE8-E29881B73894}"/>
              </a:ext>
            </a:extLst>
          </p:cNvPr>
          <p:cNvSpPr/>
          <p:nvPr/>
        </p:nvSpPr>
        <p:spPr>
          <a:xfrm>
            <a:off x="2201339" y="4865605"/>
            <a:ext cx="8262412" cy="1329146"/>
          </a:xfrm>
          <a:prstGeom prst="rect">
            <a:avLst/>
          </a:prstGeom>
          <a:noFill/>
        </p:spPr>
        <p:txBody>
          <a:bodyPr wrap="square" lIns="91440" tIns="45720" rIns="91440" bIns="45720">
            <a:spAutoFit/>
          </a:bodyPr>
          <a:lstStyle/>
          <a:p>
            <a:pPr>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The Use of AI in the Legal Practice in general can be broadly classified into</a:t>
            </a:r>
          </a:p>
          <a:p>
            <a:pPr>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two categories:</a:t>
            </a:r>
          </a:p>
          <a:p>
            <a:pPr>
              <a:lnSpc>
                <a:spcPct val="114000"/>
              </a:lnSpc>
              <a:spcBef>
                <a:spcPts val="0"/>
              </a:spcBef>
            </a:pPr>
            <a:r>
              <a:rPr lang="en-GB" b="1"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 AI as a “</a:t>
            </a:r>
            <a:r>
              <a:rPr lang="en-GB" b="1" dirty="0" err="1">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LegalTech</a:t>
            </a:r>
            <a:r>
              <a:rPr lang="en-GB" b="1"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Tool</a:t>
            </a:r>
          </a:p>
          <a:p>
            <a:pPr>
              <a:lnSpc>
                <a:spcPct val="114000"/>
              </a:lnSpc>
              <a:spcBef>
                <a:spcPts val="0"/>
              </a:spcBef>
            </a:pPr>
            <a:r>
              <a:rPr lang="en-GB" b="1"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 AI-Enabled Judicial Decision-Making</a:t>
            </a:r>
          </a:p>
        </p:txBody>
      </p:sp>
      <p:pic>
        <p:nvPicPr>
          <p:cNvPr id="4" name="Picture 3" descr="A statue of a person holding a scale&#10;&#10;Description automatically generated">
            <a:extLst>
              <a:ext uri="{FF2B5EF4-FFF2-40B4-BE49-F238E27FC236}">
                <a16:creationId xmlns:a16="http://schemas.microsoft.com/office/drawing/2014/main" id="{70EC851F-4E69-7E54-F2C2-81E681B708FB}"/>
              </a:ext>
            </a:extLst>
          </p:cNvPr>
          <p:cNvPicPr>
            <a:picLocks noChangeAspect="1"/>
          </p:cNvPicPr>
          <p:nvPr/>
        </p:nvPicPr>
        <p:blipFill rotWithShape="1">
          <a:blip r:embed="rId4"/>
          <a:srcRect l="15824" r="5864"/>
          <a:stretch/>
        </p:blipFill>
        <p:spPr>
          <a:xfrm>
            <a:off x="4574384" y="1459562"/>
            <a:ext cx="3043231" cy="2094077"/>
          </a:xfrm>
          <a:prstGeom prst="rect">
            <a:avLst/>
          </a:prstGeom>
          <a:ln>
            <a:noFill/>
          </a:ln>
          <a:effectLst>
            <a:outerShdw blurRad="292100" dist="139700" dir="2700000" algn="tl" rotWithShape="0">
              <a:srgbClr val="333333">
                <a:alpha val="65000"/>
              </a:srgbClr>
            </a:outerShdw>
          </a:effectLst>
        </p:spPr>
      </p:pic>
      <p:sp>
        <p:nvSpPr>
          <p:cNvPr id="16" name="TextBox 15">
            <a:extLst>
              <a:ext uri="{FF2B5EF4-FFF2-40B4-BE49-F238E27FC236}">
                <a16:creationId xmlns:a16="http://schemas.microsoft.com/office/drawing/2014/main" id="{72DF8CCE-9A2D-0520-F022-C029F070D325}"/>
              </a:ext>
            </a:extLst>
          </p:cNvPr>
          <p:cNvSpPr txBox="1"/>
          <p:nvPr/>
        </p:nvSpPr>
        <p:spPr>
          <a:xfrm>
            <a:off x="2099855" y="3609855"/>
            <a:ext cx="7960754" cy="1200329"/>
          </a:xfrm>
          <a:prstGeom prst="rect">
            <a:avLst/>
          </a:prstGeom>
          <a:noFill/>
        </p:spPr>
        <p:txBody>
          <a:bodyPr wrap="square">
            <a:spAutoFit/>
          </a:bodyPr>
          <a:lstStyle/>
          <a:p>
            <a:pPr algn="ctr"/>
            <a:r>
              <a:rPr lang="en-GB" b="1" dirty="0">
                <a:ln w="0"/>
                <a:solidFill>
                  <a:srgbClr val="10BDE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Artificial Intelligence, sometimes referred to as the </a:t>
            </a:r>
            <a:r>
              <a:rPr lang="en-GB" b="1" i="1" dirty="0">
                <a:ln w="0"/>
                <a:solidFill>
                  <a:srgbClr val="10BDE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“Fourth Industrial Revolution”, </a:t>
            </a:r>
            <a:r>
              <a:rPr lang="en-GB" b="1" dirty="0">
                <a:ln w="0"/>
                <a:solidFill>
                  <a:srgbClr val="10BDE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is likely to fundamentally reshape the Legal Profession. </a:t>
            </a:r>
            <a:r>
              <a:rPr lang="en-GB" dirty="0">
                <a:ln w="0"/>
                <a:solidFill>
                  <a:srgbClr val="10BDE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Many believe that the AI will take over most of the work which humans do </a:t>
            </a:r>
          </a:p>
          <a:p>
            <a:pPr algn="ctr"/>
            <a:r>
              <a:rPr lang="en-GB" dirty="0">
                <a:ln w="0"/>
                <a:solidFill>
                  <a:srgbClr val="10BDE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in the Legal business now, in a not-so-distant future. </a:t>
            </a:r>
            <a:endParaRPr lang="en-US" dirty="0">
              <a:ln w="0"/>
              <a:solidFill>
                <a:srgbClr val="10BDE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048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81F3E3-01E1-4995-C42C-E2AE9FEAC17A}"/>
              </a:ext>
            </a:extLst>
          </p:cNvPr>
          <p:cNvPicPr>
            <a:picLocks noChangeAspect="1"/>
          </p:cNvPicPr>
          <p:nvPr/>
        </p:nvPicPr>
        <p:blipFill>
          <a:blip r:embed="rId3"/>
          <a:stretch>
            <a:fillRect/>
          </a:stretch>
        </p:blipFill>
        <p:spPr>
          <a:xfrm>
            <a:off x="5737782" y="180818"/>
            <a:ext cx="716435" cy="828932"/>
          </a:xfrm>
          <a:prstGeom prst="rect">
            <a:avLst/>
          </a:prstGeom>
        </p:spPr>
      </p:pic>
      <p:sp>
        <p:nvSpPr>
          <p:cNvPr id="12" name="Rectangle 11">
            <a:extLst>
              <a:ext uri="{FF2B5EF4-FFF2-40B4-BE49-F238E27FC236}">
                <a16:creationId xmlns:a16="http://schemas.microsoft.com/office/drawing/2014/main" id="{9D00799B-5F0C-C718-2BA6-7986AB094508}"/>
              </a:ext>
            </a:extLst>
          </p:cNvPr>
          <p:cNvSpPr/>
          <p:nvPr/>
        </p:nvSpPr>
        <p:spPr>
          <a:xfrm>
            <a:off x="3147132" y="1036901"/>
            <a:ext cx="5866221" cy="461217"/>
          </a:xfrm>
          <a:prstGeom prst="rect">
            <a:avLst/>
          </a:prstGeom>
          <a:noFill/>
        </p:spPr>
        <p:txBody>
          <a:bodyPr wrap="none" lIns="91440" tIns="45720" rIns="91440" bIns="45720">
            <a:spAutoFit/>
          </a:bodyPr>
          <a:lstStyle/>
          <a:p>
            <a:pPr algn="ctr">
              <a:lnSpc>
                <a:spcPct val="120000"/>
              </a:lnSpc>
              <a:spcBef>
                <a:spcPts val="0"/>
              </a:spcBef>
            </a:pPr>
            <a:r>
              <a:rPr lang="en-US" sz="2200" b="1" dirty="0">
                <a:ln w="0"/>
                <a:solidFill>
                  <a:srgbClr val="FFC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“LegalTech Tool” / Practical Uses of the AI</a:t>
            </a:r>
            <a:endParaRPr lang="en-US" sz="2200" b="1" cap="none" spc="0" dirty="0">
              <a:ln w="0"/>
              <a:solidFill>
                <a:srgbClr val="FFC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CE69A0E7-4A1C-BCB5-FCE8-E29881B73894}"/>
              </a:ext>
            </a:extLst>
          </p:cNvPr>
          <p:cNvSpPr/>
          <p:nvPr/>
        </p:nvSpPr>
        <p:spPr>
          <a:xfrm>
            <a:off x="1995295" y="1456415"/>
            <a:ext cx="8169865" cy="697563"/>
          </a:xfrm>
          <a:prstGeom prst="rect">
            <a:avLst/>
          </a:prstGeom>
          <a:noFill/>
        </p:spPr>
        <p:txBody>
          <a:bodyPr wrap="square" lIns="91440" tIns="45720" rIns="91440" bIns="45720">
            <a:spAutoFit/>
          </a:bodyPr>
          <a:lstStyle/>
          <a:p>
            <a:pPr marL="285750" indent="-285750" algn="just">
              <a:lnSpc>
                <a:spcPct val="114000"/>
              </a:lnSpc>
              <a:spcBef>
                <a:spcPts val="0"/>
              </a:spcBef>
              <a:buFont typeface="Wingdings" panose="05000000000000000000" pitchFamily="2" charset="2"/>
              <a:buChar char="Ø"/>
            </a:pPr>
            <a:r>
              <a:rPr lang="en-US" cap="none" spc="0"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Enhanced Legal Research: </a:t>
            </a: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AI-driven algorithms deliver comprehensive and efficient analysis of Case Laws, Precedents, Statutes, Regulations etc.</a:t>
            </a:r>
            <a:endParaRPr lang="en-GB" b="0"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DB8DC52C-E2A8-407B-F04B-E1F83630CD95}"/>
              </a:ext>
            </a:extLst>
          </p:cNvPr>
          <p:cNvSpPr/>
          <p:nvPr/>
        </p:nvSpPr>
        <p:spPr>
          <a:xfrm>
            <a:off x="1995295" y="4336120"/>
            <a:ext cx="8169864" cy="1335687"/>
          </a:xfrm>
          <a:prstGeom prst="rect">
            <a:avLst/>
          </a:prstGeom>
          <a:noFill/>
        </p:spPr>
        <p:txBody>
          <a:bodyPr wrap="square" lIns="91440" tIns="45720" rIns="91440" bIns="45720">
            <a:spAutoFit/>
          </a:bodyPr>
          <a:lstStyle/>
          <a:p>
            <a:pPr marL="285750" indent="-285750" algn="just">
              <a:lnSpc>
                <a:spcPct val="114000"/>
              </a:lnSpc>
              <a:spcBef>
                <a:spcPts val="0"/>
              </a:spcBef>
              <a:buFont typeface="Wingdings" panose="05000000000000000000" pitchFamily="2" charset="2"/>
              <a:buChar char="Ø"/>
            </a:pPr>
            <a:r>
              <a:rPr lang="en-US" b="0" cap="none" spc="0"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Document Management &amp; Automation: </a:t>
            </a: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AI-driven software effectively stores, organizes, and simplifies retrieval of legal files (contracts, case files, emails, notes etc.), while also enabling effortless document creation using intelligent templates. </a:t>
            </a:r>
            <a:endParaRPr lang="en-US" b="0" cap="none" spc="0" dirty="0">
              <a:ln w="0"/>
              <a:solidFill>
                <a:schemeClr val="bg1"/>
              </a:solidFill>
              <a:effectLst>
                <a:outerShdw blurRad="38100" dist="19050" dir="2700000" algn="tl" rotWithShape="0">
                  <a:schemeClr val="dk1">
                    <a:alpha val="40000"/>
                  </a:schemeClr>
                </a:outerShdw>
              </a:effectLst>
            </a:endParaRPr>
          </a:p>
        </p:txBody>
      </p:sp>
      <p:sp>
        <p:nvSpPr>
          <p:cNvPr id="18" name="Rectangle 17">
            <a:extLst>
              <a:ext uri="{FF2B5EF4-FFF2-40B4-BE49-F238E27FC236}">
                <a16:creationId xmlns:a16="http://schemas.microsoft.com/office/drawing/2014/main" id="{480EBE1B-05D2-806C-E20A-413EFE9E5323}"/>
              </a:ext>
            </a:extLst>
          </p:cNvPr>
          <p:cNvSpPr/>
          <p:nvPr/>
        </p:nvSpPr>
        <p:spPr>
          <a:xfrm>
            <a:off x="1995295" y="2774786"/>
            <a:ext cx="8169864" cy="1651478"/>
          </a:xfrm>
          <a:prstGeom prst="rect">
            <a:avLst/>
          </a:prstGeom>
          <a:noFill/>
        </p:spPr>
        <p:txBody>
          <a:bodyPr wrap="square" lIns="91440" tIns="45720" rIns="91440" bIns="45720">
            <a:spAutoFit/>
          </a:bodyPr>
          <a:lstStyle/>
          <a:p>
            <a:pPr marL="285750" indent="-285750" algn="just">
              <a:lnSpc>
                <a:spcPct val="114000"/>
              </a:lnSpc>
              <a:spcBef>
                <a:spcPts val="0"/>
              </a:spcBef>
              <a:buFont typeface="Wingdings" panose="05000000000000000000" pitchFamily="2" charset="2"/>
              <a:buChar char="Ø"/>
            </a:pPr>
            <a:r>
              <a:rPr lang="en-US" b="0" cap="none" spc="0"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Transcription, Interpretation &amp; Translation: </a:t>
            </a:r>
            <a:r>
              <a:rPr lang="en-US"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AI </a:t>
            </a: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Speech Recognition technology identifies speakers and generates real-time transcripts with speaker identification. AI platforms also excel at instant document interpretation and translation, seamlessly handling scanned, handwritten, or annotated materials.</a:t>
            </a:r>
            <a:endParaRPr lang="en-US" b="0" cap="none" spc="0" dirty="0">
              <a:ln w="0"/>
              <a:solidFill>
                <a:schemeClr val="bg1"/>
              </a:solidFill>
              <a:effectLst>
                <a:outerShdw blurRad="38100" dist="19050" dir="2700000" algn="tl" rotWithShape="0">
                  <a:schemeClr val="dk1">
                    <a:alpha val="40000"/>
                  </a:schemeClr>
                </a:outerShdw>
              </a:effectLst>
            </a:endParaRPr>
          </a:p>
        </p:txBody>
      </p:sp>
      <p:sp>
        <p:nvSpPr>
          <p:cNvPr id="19" name="Rectangle 18">
            <a:extLst>
              <a:ext uri="{FF2B5EF4-FFF2-40B4-BE49-F238E27FC236}">
                <a16:creationId xmlns:a16="http://schemas.microsoft.com/office/drawing/2014/main" id="{861E7CAC-B706-DF0D-DAEB-499D928990F0}"/>
              </a:ext>
            </a:extLst>
          </p:cNvPr>
          <p:cNvSpPr/>
          <p:nvPr/>
        </p:nvSpPr>
        <p:spPr>
          <a:xfrm>
            <a:off x="1995294" y="5560795"/>
            <a:ext cx="8053480" cy="1019895"/>
          </a:xfrm>
          <a:prstGeom prst="rect">
            <a:avLst/>
          </a:prstGeom>
          <a:noFill/>
        </p:spPr>
        <p:txBody>
          <a:bodyPr wrap="square" lIns="91440" tIns="45720" rIns="91440" bIns="45720">
            <a:spAutoFit/>
          </a:bodyPr>
          <a:lstStyle/>
          <a:p>
            <a:pPr marL="285750" indent="-285750" algn="just">
              <a:lnSpc>
                <a:spcPct val="114000"/>
              </a:lnSpc>
              <a:spcBef>
                <a:spcPts val="0"/>
              </a:spcBef>
              <a:buFont typeface="Wingdings" panose="05000000000000000000" pitchFamily="2" charset="2"/>
              <a:buChar char="Ø"/>
            </a:pPr>
            <a:r>
              <a:rPr lang="en-US" b="0" cap="none" spc="0"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Selection of Arbitrators, Experts &amp; Counsels: </a:t>
            </a:r>
            <a:r>
              <a:rPr lang="en-GB" b="0"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AI can be used for selection and appointment of experts, counsels, and arbitrators </a:t>
            </a: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according to specified criteria.</a:t>
            </a:r>
            <a:endParaRPr lang="en-US" b="0" cap="none" spc="0" dirty="0">
              <a:ln w="0"/>
              <a:solidFill>
                <a:schemeClr val="bg1"/>
              </a:solidFill>
              <a:effectLst>
                <a:outerShdw blurRad="38100" dist="19050" dir="2700000" algn="tl" rotWithShape="0">
                  <a:schemeClr val="dk1">
                    <a:alpha val="40000"/>
                  </a:schemeClr>
                </a:outerShdw>
              </a:effectLst>
            </a:endParaRPr>
          </a:p>
        </p:txBody>
      </p:sp>
      <p:sp>
        <p:nvSpPr>
          <p:cNvPr id="20" name="Rectangle 19">
            <a:extLst>
              <a:ext uri="{FF2B5EF4-FFF2-40B4-BE49-F238E27FC236}">
                <a16:creationId xmlns:a16="http://schemas.microsoft.com/office/drawing/2014/main" id="{6A1B25C2-334A-4E40-896C-C1FDE74061C1}"/>
              </a:ext>
            </a:extLst>
          </p:cNvPr>
          <p:cNvSpPr/>
          <p:nvPr/>
        </p:nvSpPr>
        <p:spPr>
          <a:xfrm>
            <a:off x="1995294" y="2123593"/>
            <a:ext cx="8169865" cy="704104"/>
          </a:xfrm>
          <a:prstGeom prst="rect">
            <a:avLst/>
          </a:prstGeom>
          <a:noFill/>
        </p:spPr>
        <p:txBody>
          <a:bodyPr wrap="square" lIns="91440" tIns="45720" rIns="91440" bIns="45720">
            <a:spAutoFit/>
          </a:bodyPr>
          <a:lstStyle/>
          <a:p>
            <a:pPr marL="285750" indent="-285750" algn="just">
              <a:lnSpc>
                <a:spcPct val="114000"/>
              </a:lnSpc>
              <a:spcBef>
                <a:spcPts val="0"/>
              </a:spcBef>
              <a:buFont typeface="Wingdings" panose="05000000000000000000" pitchFamily="2" charset="2"/>
              <a:buChar char="Ø"/>
            </a:pPr>
            <a:r>
              <a:rPr lang="en-US" b="0" cap="none" spc="0"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E-Discovery: </a:t>
            </a:r>
            <a:r>
              <a:rPr lang="en-US" b="0"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a:t>
            </a:r>
            <a:r>
              <a:rPr lang="en-GB" b="0"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canning electronic information to obtain non-privileged information relevant to a case using search terms or specific parameters.</a:t>
            </a:r>
            <a:endParaRPr lang="en-US"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0189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8"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81F3E3-01E1-4995-C42C-E2AE9FEAC17A}"/>
              </a:ext>
            </a:extLst>
          </p:cNvPr>
          <p:cNvPicPr>
            <a:picLocks noChangeAspect="1"/>
          </p:cNvPicPr>
          <p:nvPr/>
        </p:nvPicPr>
        <p:blipFill>
          <a:blip r:embed="rId3"/>
          <a:stretch>
            <a:fillRect/>
          </a:stretch>
        </p:blipFill>
        <p:spPr>
          <a:xfrm>
            <a:off x="5737782" y="180818"/>
            <a:ext cx="716435" cy="828932"/>
          </a:xfrm>
          <a:prstGeom prst="rect">
            <a:avLst/>
          </a:prstGeom>
        </p:spPr>
      </p:pic>
      <p:sp>
        <p:nvSpPr>
          <p:cNvPr id="12" name="Rectangle 11">
            <a:extLst>
              <a:ext uri="{FF2B5EF4-FFF2-40B4-BE49-F238E27FC236}">
                <a16:creationId xmlns:a16="http://schemas.microsoft.com/office/drawing/2014/main" id="{9D00799B-5F0C-C718-2BA6-7986AB094508}"/>
              </a:ext>
            </a:extLst>
          </p:cNvPr>
          <p:cNvSpPr/>
          <p:nvPr/>
        </p:nvSpPr>
        <p:spPr>
          <a:xfrm>
            <a:off x="3147132" y="1036901"/>
            <a:ext cx="5866221" cy="461217"/>
          </a:xfrm>
          <a:prstGeom prst="rect">
            <a:avLst/>
          </a:prstGeom>
          <a:noFill/>
        </p:spPr>
        <p:txBody>
          <a:bodyPr wrap="none" lIns="91440" tIns="45720" rIns="91440" bIns="45720">
            <a:spAutoFit/>
          </a:bodyPr>
          <a:lstStyle/>
          <a:p>
            <a:pPr algn="ctr">
              <a:lnSpc>
                <a:spcPct val="120000"/>
              </a:lnSpc>
              <a:spcBef>
                <a:spcPts val="0"/>
              </a:spcBef>
            </a:pPr>
            <a:r>
              <a:rPr lang="en-US" sz="2200" b="1" dirty="0">
                <a:ln w="0"/>
                <a:solidFill>
                  <a:srgbClr val="FFC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“LegalTech Tool” / Practical Uses of the AI</a:t>
            </a:r>
            <a:endParaRPr lang="en-US" sz="2200" b="1" cap="none" spc="0" dirty="0">
              <a:ln w="0"/>
              <a:solidFill>
                <a:srgbClr val="FFC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CE69A0E7-4A1C-BCB5-FCE8-E29881B73894}"/>
              </a:ext>
            </a:extLst>
          </p:cNvPr>
          <p:cNvSpPr/>
          <p:nvPr/>
        </p:nvSpPr>
        <p:spPr>
          <a:xfrm>
            <a:off x="1979605" y="1525269"/>
            <a:ext cx="8232787" cy="5118645"/>
          </a:xfrm>
          <a:prstGeom prst="rect">
            <a:avLst/>
          </a:prstGeom>
          <a:noFill/>
        </p:spPr>
        <p:txBody>
          <a:bodyPr wrap="square" lIns="91440" tIns="45720" rIns="91440" bIns="45720">
            <a:spAutoFit/>
          </a:bodyPr>
          <a:lstStyle/>
          <a:p>
            <a:pPr marL="285750" indent="-285750" algn="just">
              <a:lnSpc>
                <a:spcPct val="114000"/>
              </a:lnSpc>
              <a:spcBef>
                <a:spcPts val="0"/>
              </a:spcBef>
              <a:buFont typeface="Wingdings" panose="05000000000000000000" pitchFamily="2" charset="2"/>
              <a:buChar char="Ø"/>
            </a:pPr>
            <a:r>
              <a:rPr lang="en-US" cap="none" spc="0"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Generative AI (</a:t>
            </a:r>
            <a:r>
              <a:rPr lang="en-US" cap="none" spc="0" dirty="0" err="1">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ChatGPT</a:t>
            </a:r>
            <a:r>
              <a:rPr lang="en-US" cap="none" spc="0"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Bard etc.) </a:t>
            </a:r>
          </a:p>
          <a:p>
            <a:pPr algn="just">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Use of Generative AI grows exponentially, but legal professionals should </a:t>
            </a:r>
          </a:p>
          <a:p>
            <a:pPr algn="just">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exercise caution. </a:t>
            </a:r>
          </a:p>
          <a:p>
            <a:pPr algn="just">
              <a:lnSpc>
                <a:spcPct val="114000"/>
              </a:lnSpc>
              <a:spcBef>
                <a:spcPts val="0"/>
              </a:spcBef>
            </a:pPr>
            <a:endParaRPr lang="en-GB"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just">
              <a:lnSpc>
                <a:spcPct val="114000"/>
              </a:lnSpc>
              <a:spcBef>
                <a:spcPts val="0"/>
              </a:spcBef>
            </a:pPr>
            <a:r>
              <a:rPr lang="en-GB" i="1"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Mata v. Avianca (2023)</a:t>
            </a:r>
          </a:p>
          <a:p>
            <a:pPr algn="just">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Mr. Mata injured his knee when a metal cart on his Avianca flight struck him. In bringing his lawsuit, Mata chose to instruct Mr. Steven Schwartz, a New York </a:t>
            </a:r>
          </a:p>
          <a:p>
            <a:pPr algn="just">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based lawyer with 30 years of experience who presented the court with a 10-page document in support of the claim proceeding which cited numerous cases </a:t>
            </a:r>
          </a:p>
          <a:p>
            <a:pPr algn="just">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including Martinez v Delta Airlines, </a:t>
            </a:r>
            <a:r>
              <a:rPr lang="en-GB" dirty="0" err="1">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Zicherman</a:t>
            </a: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v Korean Air Lines, and Varghese v China Southern Airlines, which seemingly supported his argument wonderfully.</a:t>
            </a:r>
          </a:p>
          <a:p>
            <a:pPr algn="just">
              <a:lnSpc>
                <a:spcPct val="114000"/>
              </a:lnSpc>
              <a:spcBef>
                <a:spcPts val="0"/>
              </a:spcBef>
            </a:pPr>
            <a:endPar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just">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The problem? None of these cases actually existed! The document was drafted by </a:t>
            </a:r>
            <a:r>
              <a:rPr lang="en-GB" dirty="0" err="1">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ChatGPT</a:t>
            </a: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instead which produced completely falsified case examples. </a:t>
            </a:r>
          </a:p>
          <a:p>
            <a:pPr>
              <a:lnSpc>
                <a:spcPct val="114000"/>
              </a:lnSpc>
              <a:spcBef>
                <a:spcPts val="0"/>
              </a:spcBef>
            </a:pPr>
            <a:endParaRPr lang="en-GB"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879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81F3E3-01E1-4995-C42C-E2AE9FEAC17A}"/>
              </a:ext>
            </a:extLst>
          </p:cNvPr>
          <p:cNvPicPr>
            <a:picLocks noChangeAspect="1"/>
          </p:cNvPicPr>
          <p:nvPr/>
        </p:nvPicPr>
        <p:blipFill>
          <a:blip r:embed="rId3"/>
          <a:stretch>
            <a:fillRect/>
          </a:stretch>
        </p:blipFill>
        <p:spPr>
          <a:xfrm>
            <a:off x="5737782" y="180818"/>
            <a:ext cx="716435" cy="828932"/>
          </a:xfrm>
          <a:prstGeom prst="rect">
            <a:avLst/>
          </a:prstGeom>
        </p:spPr>
      </p:pic>
      <p:sp>
        <p:nvSpPr>
          <p:cNvPr id="12" name="Rectangle 11">
            <a:extLst>
              <a:ext uri="{FF2B5EF4-FFF2-40B4-BE49-F238E27FC236}">
                <a16:creationId xmlns:a16="http://schemas.microsoft.com/office/drawing/2014/main" id="{9D00799B-5F0C-C718-2BA6-7986AB094508}"/>
              </a:ext>
            </a:extLst>
          </p:cNvPr>
          <p:cNvSpPr/>
          <p:nvPr/>
        </p:nvSpPr>
        <p:spPr>
          <a:xfrm>
            <a:off x="3536656" y="997501"/>
            <a:ext cx="5118709" cy="461217"/>
          </a:xfrm>
          <a:prstGeom prst="rect">
            <a:avLst/>
          </a:prstGeom>
          <a:noFill/>
        </p:spPr>
        <p:txBody>
          <a:bodyPr wrap="none" lIns="91440" tIns="45720" rIns="91440" bIns="45720">
            <a:spAutoFit/>
          </a:bodyPr>
          <a:lstStyle/>
          <a:p>
            <a:pPr algn="ctr">
              <a:lnSpc>
                <a:spcPct val="120000"/>
              </a:lnSpc>
              <a:spcBef>
                <a:spcPts val="0"/>
              </a:spcBef>
            </a:pPr>
            <a:r>
              <a:rPr lang="en-US" sz="2200" b="1" dirty="0">
                <a:ln w="0"/>
                <a:solidFill>
                  <a:srgbClr val="FFC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AI-Enabled Judicial Decision-Making</a:t>
            </a:r>
            <a:endParaRPr lang="en-US" sz="2200" b="1" cap="none" spc="0" dirty="0">
              <a:ln w="0"/>
              <a:solidFill>
                <a:srgbClr val="FFC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B2599278-1FA1-3A94-7C4A-63FAFD02D32D}"/>
              </a:ext>
            </a:extLst>
          </p:cNvPr>
          <p:cNvSpPr/>
          <p:nvPr/>
        </p:nvSpPr>
        <p:spPr>
          <a:xfrm>
            <a:off x="1995296" y="1412101"/>
            <a:ext cx="8571770" cy="5153719"/>
          </a:xfrm>
          <a:prstGeom prst="rect">
            <a:avLst/>
          </a:prstGeom>
          <a:noFill/>
        </p:spPr>
        <p:txBody>
          <a:bodyPr wrap="none" lIns="91440" tIns="45720" rIns="91440" bIns="45720">
            <a:spAutoFit/>
          </a:bodyPr>
          <a:lstStyle/>
          <a:p>
            <a:pPr>
              <a:lnSpc>
                <a:spcPct val="114000"/>
              </a:lnSpc>
              <a:spcBef>
                <a:spcPts val="0"/>
              </a:spcBef>
            </a:pPr>
            <a:r>
              <a:rPr lang="en-US" cap="none" spc="0"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Current </a:t>
            </a:r>
            <a:r>
              <a:rPr lang="en-US"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Uses of AI in Judicial Decision-Making:</a:t>
            </a:r>
          </a:p>
          <a:p>
            <a:pPr>
              <a:lnSpc>
                <a:spcPct val="114000"/>
              </a:lnSpc>
              <a:spcBef>
                <a:spcPts val="0"/>
              </a:spcBef>
            </a:pPr>
            <a:r>
              <a:rPr lang="en-GB"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 Administrative &amp; Civil Cases: </a:t>
            </a: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AI is widely used on relatively small Administrative </a:t>
            </a:r>
          </a:p>
          <a:p>
            <a:pPr>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and Civil Cases</a:t>
            </a:r>
            <a:r>
              <a:rPr lang="en-GB"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(e.g. including subdistrict/local/small claims court cases), </a:t>
            </a:r>
          </a:p>
          <a:p>
            <a:pPr>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family-law cases or employment matters etc. where </a:t>
            </a:r>
            <a:r>
              <a:rPr lang="en-GB" b="1" dirty="0">
                <a:ln w="0"/>
                <a:solidFill>
                  <a:srgbClr val="10BDE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the outcome is largely or </a:t>
            </a:r>
          </a:p>
          <a:p>
            <a:pPr>
              <a:lnSpc>
                <a:spcPct val="114000"/>
              </a:lnSpc>
              <a:spcBef>
                <a:spcPts val="0"/>
              </a:spcBef>
            </a:pPr>
            <a:r>
              <a:rPr lang="en-GB" b="1" dirty="0">
                <a:ln w="0"/>
                <a:solidFill>
                  <a:srgbClr val="10BDE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entirely certain based on the data supplied</a:t>
            </a:r>
            <a:r>
              <a:rPr lang="en-GB" dirty="0">
                <a:ln w="0"/>
                <a:solidFill>
                  <a:srgbClr val="10BDE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endParaRPr lang="en-US"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285750" indent="-285750">
              <a:lnSpc>
                <a:spcPct val="114000"/>
              </a:lnSpc>
              <a:spcBef>
                <a:spcPts val="0"/>
              </a:spcBef>
              <a:buFont typeface="Wingdings" panose="05000000000000000000" pitchFamily="2" charset="2"/>
              <a:buChar char="v"/>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Courts in Michigan, Ohio, California, Wisconsin and Utah implemented </a:t>
            </a:r>
          </a:p>
          <a:p>
            <a:pPr>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algorithm-based ODR, primarily for small claims, traffic violations, outstanding </a:t>
            </a:r>
          </a:p>
          <a:p>
            <a:pPr>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warrant cases, and low-conflict family court cases.</a:t>
            </a:r>
          </a:p>
          <a:p>
            <a:pPr>
              <a:lnSpc>
                <a:spcPct val="114000"/>
              </a:lnSpc>
              <a:spcBef>
                <a:spcPts val="0"/>
              </a:spcBef>
            </a:pPr>
            <a:r>
              <a:rPr lang="en-GB" i="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(Conversely, among others, DoNotPay.com claims to be a "robot lawyer" service </a:t>
            </a:r>
          </a:p>
          <a:p>
            <a:pPr>
              <a:lnSpc>
                <a:spcPct val="114000"/>
              </a:lnSpc>
              <a:spcBef>
                <a:spcPts val="0"/>
              </a:spcBef>
            </a:pPr>
            <a:r>
              <a:rPr lang="en-GB" i="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that uses AI to provide various legal services.)</a:t>
            </a:r>
          </a:p>
          <a:p>
            <a:pPr marL="285750" indent="-285750">
              <a:lnSpc>
                <a:spcPct val="114000"/>
              </a:lnSpc>
              <a:spcBef>
                <a:spcPts val="0"/>
              </a:spcBef>
              <a:buFont typeface="Wingdings" panose="05000000000000000000" pitchFamily="2" charset="2"/>
              <a:buChar char="v"/>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British Columbia’s Civil Resolution Tribunal (CRT) is an ODR for resolving </a:t>
            </a:r>
          </a:p>
          <a:p>
            <a:pPr>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strata and other disputes including small claims up to $5,000</a:t>
            </a:r>
          </a:p>
          <a:p>
            <a:pPr marL="285750" indent="-285750">
              <a:lnSpc>
                <a:spcPct val="114000"/>
              </a:lnSpc>
              <a:spcBef>
                <a:spcPts val="0"/>
              </a:spcBef>
              <a:buFont typeface="Wingdings" panose="05000000000000000000" pitchFamily="2" charset="2"/>
              <a:buChar char="v"/>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China’s Internet Courts feature AI judges that take evidence, ask questions, </a:t>
            </a:r>
          </a:p>
          <a:p>
            <a:pPr>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set schedules, and issue rulings.</a:t>
            </a:r>
          </a:p>
          <a:p>
            <a:pPr marL="285750" indent="-285750">
              <a:lnSpc>
                <a:spcPct val="114000"/>
              </a:lnSpc>
              <a:spcBef>
                <a:spcPts val="0"/>
              </a:spcBef>
              <a:buFont typeface="Wingdings" panose="05000000000000000000" pitchFamily="2" charset="2"/>
              <a:buChar char="v"/>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Israel, India and various other countries are working on AI based decision-</a:t>
            </a:r>
          </a:p>
          <a:p>
            <a:pPr>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support systems in civil cases</a:t>
            </a:r>
          </a:p>
        </p:txBody>
      </p:sp>
      <p:pic>
        <p:nvPicPr>
          <p:cNvPr id="6" name="Picture 5">
            <a:extLst>
              <a:ext uri="{FF2B5EF4-FFF2-40B4-BE49-F238E27FC236}">
                <a16:creationId xmlns:a16="http://schemas.microsoft.com/office/drawing/2014/main" id="{77746797-A853-9B29-9FD7-E7DF3AC7F7E3}"/>
              </a:ext>
              <a:ext uri="{C183D7F6-B498-43B3-948B-1728B52AA6E4}">
                <adec:decorative xmlns:adec="http://schemas.microsoft.com/office/drawing/2017/decorative" val="1"/>
              </a:ext>
            </a:extLst>
          </p:cNvPr>
          <p:cNvPicPr>
            <a:picLocks noChangeAspect="1"/>
          </p:cNvPicPr>
          <p:nvPr/>
        </p:nvPicPr>
        <p:blipFill rotWithShape="1">
          <a:blip r:embed="rId4"/>
          <a:srcRect l="10195" r="6444"/>
          <a:stretch/>
        </p:blipFill>
        <p:spPr>
          <a:xfrm>
            <a:off x="0" y="1923069"/>
            <a:ext cx="1819373" cy="2559772"/>
          </a:xfrm>
          <a:prstGeom prst="rect">
            <a:avLst/>
          </a:prstGeom>
        </p:spPr>
      </p:pic>
      <p:pic>
        <p:nvPicPr>
          <p:cNvPr id="8" name="Picture 7">
            <a:extLst>
              <a:ext uri="{FF2B5EF4-FFF2-40B4-BE49-F238E27FC236}">
                <a16:creationId xmlns:a16="http://schemas.microsoft.com/office/drawing/2014/main" id="{8D07515B-C633-E2D1-28C2-1A15E084A9D9}"/>
              </a:ext>
              <a:ext uri="{C183D7F6-B498-43B3-948B-1728B52AA6E4}">
                <adec:decorative xmlns:adec="http://schemas.microsoft.com/office/drawing/2017/decorative" val="1"/>
              </a:ext>
            </a:extLst>
          </p:cNvPr>
          <p:cNvPicPr>
            <a:picLocks noChangeAspect="1"/>
          </p:cNvPicPr>
          <p:nvPr/>
        </p:nvPicPr>
        <p:blipFill rotWithShape="1">
          <a:blip r:embed="rId5"/>
          <a:srcRect l="40656" r="6573"/>
          <a:stretch/>
        </p:blipFill>
        <p:spPr>
          <a:xfrm>
            <a:off x="10418379" y="2083324"/>
            <a:ext cx="1773621" cy="2241762"/>
          </a:xfrm>
          <a:prstGeom prst="rect">
            <a:avLst/>
          </a:prstGeom>
        </p:spPr>
      </p:pic>
    </p:spTree>
    <p:extLst>
      <p:ext uri="{BB962C8B-B14F-4D97-AF65-F5344CB8AC3E}">
        <p14:creationId xmlns:p14="http://schemas.microsoft.com/office/powerpoint/2010/main" val="92138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81F3E3-01E1-4995-C42C-E2AE9FEAC17A}"/>
              </a:ext>
            </a:extLst>
          </p:cNvPr>
          <p:cNvPicPr>
            <a:picLocks noChangeAspect="1"/>
          </p:cNvPicPr>
          <p:nvPr/>
        </p:nvPicPr>
        <p:blipFill>
          <a:blip r:embed="rId3"/>
          <a:stretch>
            <a:fillRect/>
          </a:stretch>
        </p:blipFill>
        <p:spPr>
          <a:xfrm>
            <a:off x="5737782" y="180818"/>
            <a:ext cx="716435" cy="828932"/>
          </a:xfrm>
          <a:prstGeom prst="rect">
            <a:avLst/>
          </a:prstGeom>
        </p:spPr>
      </p:pic>
      <p:sp>
        <p:nvSpPr>
          <p:cNvPr id="12" name="Rectangle 11">
            <a:extLst>
              <a:ext uri="{FF2B5EF4-FFF2-40B4-BE49-F238E27FC236}">
                <a16:creationId xmlns:a16="http://schemas.microsoft.com/office/drawing/2014/main" id="{9D00799B-5F0C-C718-2BA6-7986AB094508}"/>
              </a:ext>
            </a:extLst>
          </p:cNvPr>
          <p:cNvSpPr/>
          <p:nvPr/>
        </p:nvSpPr>
        <p:spPr>
          <a:xfrm>
            <a:off x="3536644" y="986112"/>
            <a:ext cx="5118709" cy="461217"/>
          </a:xfrm>
          <a:prstGeom prst="rect">
            <a:avLst/>
          </a:prstGeom>
          <a:noFill/>
        </p:spPr>
        <p:txBody>
          <a:bodyPr wrap="none" lIns="91440" tIns="45720" rIns="91440" bIns="45720">
            <a:spAutoFit/>
          </a:bodyPr>
          <a:lstStyle/>
          <a:p>
            <a:pPr algn="ctr">
              <a:lnSpc>
                <a:spcPct val="120000"/>
              </a:lnSpc>
              <a:spcBef>
                <a:spcPts val="0"/>
              </a:spcBef>
            </a:pPr>
            <a:r>
              <a:rPr lang="en-US" sz="2200" b="1" dirty="0">
                <a:ln w="0"/>
                <a:solidFill>
                  <a:srgbClr val="FFC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AI-Enabled Judicial Decision-Making</a:t>
            </a:r>
          </a:p>
        </p:txBody>
      </p:sp>
      <p:sp>
        <p:nvSpPr>
          <p:cNvPr id="14" name="Rectangle 13">
            <a:extLst>
              <a:ext uri="{FF2B5EF4-FFF2-40B4-BE49-F238E27FC236}">
                <a16:creationId xmlns:a16="http://schemas.microsoft.com/office/drawing/2014/main" id="{B2599278-1FA1-3A94-7C4A-63FAFD02D32D}"/>
              </a:ext>
            </a:extLst>
          </p:cNvPr>
          <p:cNvSpPr/>
          <p:nvPr/>
        </p:nvSpPr>
        <p:spPr>
          <a:xfrm>
            <a:off x="1913107" y="1447329"/>
            <a:ext cx="8584401" cy="5750228"/>
          </a:xfrm>
          <a:prstGeom prst="rect">
            <a:avLst/>
          </a:prstGeom>
          <a:noFill/>
        </p:spPr>
        <p:txBody>
          <a:bodyPr wrap="none" lIns="91440" tIns="45720" rIns="91440" bIns="45720">
            <a:spAutoFit/>
          </a:bodyPr>
          <a:lstStyle/>
          <a:p>
            <a:pPr marL="285750" indent="-285750" algn="just">
              <a:lnSpc>
                <a:spcPct val="114000"/>
              </a:lnSpc>
              <a:spcBef>
                <a:spcPts val="0"/>
              </a:spcBef>
              <a:buFont typeface="Wingdings" panose="05000000000000000000" pitchFamily="2" charset="2"/>
              <a:buChar char="v"/>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UK’s </a:t>
            </a:r>
            <a:r>
              <a:rPr lang="en-GB" dirty="0" err="1">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HMCTS</a:t>
            </a: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Reform Programme: The </a:t>
            </a:r>
            <a:r>
              <a:rPr lang="en-GB" dirty="0" err="1">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MoJ</a:t>
            </a: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is implementing a reform program</a:t>
            </a:r>
          </a:p>
          <a:p>
            <a:pPr algn="just">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that includes the use of AI to make administrative decisions in courts, such as </a:t>
            </a:r>
          </a:p>
          <a:p>
            <a:pPr algn="just">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scheduling cases and managing paperwork.</a:t>
            </a:r>
          </a:p>
          <a:p>
            <a:pPr marL="285750" indent="-285750" algn="just">
              <a:lnSpc>
                <a:spcPct val="114000"/>
              </a:lnSpc>
              <a:spcBef>
                <a:spcPts val="0"/>
              </a:spcBef>
              <a:buFont typeface="Wingdings" panose="05000000000000000000" pitchFamily="2" charset="2"/>
              <a:buChar char="v"/>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Estonia is developing an AI judge that can adjudicate small claims disputes</a:t>
            </a:r>
          </a:p>
          <a:p>
            <a:pPr algn="just">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of less than EUR 7,000.</a:t>
            </a:r>
          </a:p>
          <a:p>
            <a:pPr algn="just">
              <a:lnSpc>
                <a:spcPct val="114000"/>
              </a:lnSpc>
              <a:spcBef>
                <a:spcPts val="0"/>
              </a:spcBef>
            </a:pPr>
            <a:endPar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just">
              <a:lnSpc>
                <a:spcPct val="114000"/>
              </a:lnSpc>
              <a:spcBef>
                <a:spcPts val="0"/>
              </a:spcBef>
            </a:pPr>
            <a:r>
              <a:rPr lang="en-GB"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 Criminal Cases:</a:t>
            </a:r>
          </a:p>
          <a:p>
            <a:pPr marL="285750" indent="-285750" algn="just">
              <a:lnSpc>
                <a:spcPct val="114000"/>
              </a:lnSpc>
              <a:spcBef>
                <a:spcPts val="0"/>
              </a:spcBef>
              <a:buFont typeface="Wingdings" panose="05000000000000000000" pitchFamily="2" charset="2"/>
              <a:buChar char="v"/>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United States: Correctional Offender Management Profiling for Alternative </a:t>
            </a:r>
          </a:p>
          <a:p>
            <a:pPr algn="just">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Sanctions (</a:t>
            </a:r>
            <a:r>
              <a:rPr lang="en-GB" dirty="0" err="1">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COMPAS</a:t>
            </a: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system has been used by the judges as one factor in their </a:t>
            </a:r>
          </a:p>
          <a:p>
            <a:pPr algn="just">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decisions to assess the risk of recidivism for individuals awaiting sentencing. </a:t>
            </a:r>
          </a:p>
          <a:p>
            <a:pPr algn="just">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Public Safety Assessment (PSA) is an actuarial assessment that estimates </a:t>
            </a:r>
          </a:p>
          <a:p>
            <a:pPr algn="just">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failure to appear in court pretrial, new criminal arrest while on pretrial release, and </a:t>
            </a:r>
          </a:p>
          <a:p>
            <a:pPr algn="just">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new violent criminal arrest while on pretrial release. </a:t>
            </a:r>
          </a:p>
          <a:p>
            <a:pPr marL="285750" indent="-285750" algn="just">
              <a:lnSpc>
                <a:spcPct val="114000"/>
              </a:lnSpc>
              <a:spcBef>
                <a:spcPts val="0"/>
              </a:spcBef>
              <a:buFont typeface="Wingdings" panose="05000000000000000000" pitchFamily="2" charset="2"/>
              <a:buChar char="v"/>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Australia: In some states, AI systems are used to help magistrates make </a:t>
            </a:r>
          </a:p>
          <a:p>
            <a:pPr algn="just">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bail decisions. These systems assess the risk of individuals not appearing in court</a:t>
            </a:r>
          </a:p>
          <a:p>
            <a:pPr algn="just">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or reoffending and provide recommendations.</a:t>
            </a:r>
          </a:p>
          <a:p>
            <a:pPr marL="285750" indent="-285750">
              <a:lnSpc>
                <a:spcPct val="114000"/>
              </a:lnSpc>
              <a:spcBef>
                <a:spcPts val="0"/>
              </a:spcBef>
              <a:buFont typeface="Wingdings" panose="05000000000000000000" pitchFamily="2" charset="2"/>
              <a:buChar char="v"/>
            </a:pPr>
            <a:endPar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285750" indent="-285750">
              <a:lnSpc>
                <a:spcPct val="114000"/>
              </a:lnSpc>
              <a:spcBef>
                <a:spcPts val="0"/>
              </a:spcBef>
              <a:buFont typeface="Wingdings" panose="05000000000000000000" pitchFamily="2" charset="2"/>
              <a:buChar char="v"/>
            </a:pPr>
            <a:endPar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591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81F3E3-01E1-4995-C42C-E2AE9FEAC17A}"/>
              </a:ext>
            </a:extLst>
          </p:cNvPr>
          <p:cNvPicPr>
            <a:picLocks noChangeAspect="1"/>
          </p:cNvPicPr>
          <p:nvPr/>
        </p:nvPicPr>
        <p:blipFill>
          <a:blip r:embed="rId3"/>
          <a:stretch>
            <a:fillRect/>
          </a:stretch>
        </p:blipFill>
        <p:spPr>
          <a:xfrm>
            <a:off x="5737782" y="180818"/>
            <a:ext cx="716435" cy="828932"/>
          </a:xfrm>
          <a:prstGeom prst="rect">
            <a:avLst/>
          </a:prstGeom>
        </p:spPr>
      </p:pic>
      <p:sp>
        <p:nvSpPr>
          <p:cNvPr id="12" name="Rectangle 11">
            <a:extLst>
              <a:ext uri="{FF2B5EF4-FFF2-40B4-BE49-F238E27FC236}">
                <a16:creationId xmlns:a16="http://schemas.microsoft.com/office/drawing/2014/main" id="{9D00799B-5F0C-C718-2BA6-7986AB094508}"/>
              </a:ext>
            </a:extLst>
          </p:cNvPr>
          <p:cNvSpPr/>
          <p:nvPr/>
        </p:nvSpPr>
        <p:spPr>
          <a:xfrm>
            <a:off x="3536654" y="997501"/>
            <a:ext cx="5118709" cy="461217"/>
          </a:xfrm>
          <a:prstGeom prst="rect">
            <a:avLst/>
          </a:prstGeom>
          <a:noFill/>
        </p:spPr>
        <p:txBody>
          <a:bodyPr wrap="none" lIns="91440" tIns="45720" rIns="91440" bIns="45720">
            <a:spAutoFit/>
          </a:bodyPr>
          <a:lstStyle/>
          <a:p>
            <a:pPr algn="ctr">
              <a:lnSpc>
                <a:spcPct val="120000"/>
              </a:lnSpc>
              <a:spcBef>
                <a:spcPts val="0"/>
              </a:spcBef>
            </a:pPr>
            <a:r>
              <a:rPr lang="en-US" sz="2200" b="1" dirty="0">
                <a:ln w="0"/>
                <a:solidFill>
                  <a:srgbClr val="FFC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AI-Enabled Judicial Decision-Making</a:t>
            </a:r>
          </a:p>
        </p:txBody>
      </p:sp>
      <p:sp>
        <p:nvSpPr>
          <p:cNvPr id="14" name="Rectangle 13">
            <a:extLst>
              <a:ext uri="{FF2B5EF4-FFF2-40B4-BE49-F238E27FC236}">
                <a16:creationId xmlns:a16="http://schemas.microsoft.com/office/drawing/2014/main" id="{B2599278-1FA1-3A94-7C4A-63FAFD02D32D}"/>
              </a:ext>
            </a:extLst>
          </p:cNvPr>
          <p:cNvSpPr/>
          <p:nvPr/>
        </p:nvSpPr>
        <p:spPr>
          <a:xfrm>
            <a:off x="1995296" y="1412101"/>
            <a:ext cx="8507522" cy="4802853"/>
          </a:xfrm>
          <a:prstGeom prst="rect">
            <a:avLst/>
          </a:prstGeom>
          <a:noFill/>
        </p:spPr>
        <p:txBody>
          <a:bodyPr wrap="none" lIns="91440" tIns="45720" rIns="91440" bIns="45720">
            <a:spAutoFit/>
          </a:bodyPr>
          <a:lstStyle/>
          <a:p>
            <a:pPr marL="285750" indent="-285750" algn="just">
              <a:lnSpc>
                <a:spcPct val="114000"/>
              </a:lnSpc>
              <a:spcBef>
                <a:spcPts val="0"/>
              </a:spcBef>
              <a:buFont typeface="Wingdings" panose="05000000000000000000" pitchFamily="2" charset="2"/>
              <a:buChar char="v"/>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Singapore is exploring the use of AI in sentencing decisions e.g. analyse the </a:t>
            </a:r>
          </a:p>
          <a:p>
            <a:pPr algn="just">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severity of the offense and defendant's history for sentencing recommendations.</a:t>
            </a:r>
          </a:p>
          <a:p>
            <a:pPr marL="285750" indent="-285750" algn="just">
              <a:lnSpc>
                <a:spcPct val="114000"/>
              </a:lnSpc>
              <a:spcBef>
                <a:spcPts val="0"/>
              </a:spcBef>
              <a:buFont typeface="Wingdings" panose="05000000000000000000" pitchFamily="2" charset="2"/>
              <a:buChar char="v"/>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Some Canadian provinces experimented with AI systems to provide judges </a:t>
            </a:r>
          </a:p>
          <a:p>
            <a:pPr algn="just">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with sentencing recommendations. </a:t>
            </a:r>
          </a:p>
          <a:p>
            <a:pPr algn="just">
              <a:lnSpc>
                <a:spcPct val="114000"/>
              </a:lnSpc>
              <a:spcBef>
                <a:spcPts val="0"/>
              </a:spcBef>
            </a:pPr>
            <a:endPar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just">
              <a:lnSpc>
                <a:spcPct val="114000"/>
              </a:lnSpc>
              <a:spcBef>
                <a:spcPts val="0"/>
              </a:spcBef>
            </a:pPr>
            <a:r>
              <a:rPr lang="en-GB"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However such uses of AI draw a lot of criticism as well in respect of due process,</a:t>
            </a:r>
          </a:p>
          <a:p>
            <a:pPr algn="just">
              <a:lnSpc>
                <a:spcPct val="114000"/>
              </a:lnSpc>
              <a:spcBef>
                <a:spcPts val="0"/>
              </a:spcBef>
            </a:pPr>
            <a:r>
              <a:rPr lang="en-GB"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transparency, bias, public policy, relying on precedence rather than facts etc.  </a:t>
            </a:r>
          </a:p>
          <a:p>
            <a:pPr algn="just">
              <a:lnSpc>
                <a:spcPct val="114000"/>
              </a:lnSpc>
              <a:spcBef>
                <a:spcPts val="0"/>
              </a:spcBef>
            </a:pPr>
            <a:endParaRPr lang="en-GB"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just">
              <a:lnSpc>
                <a:spcPct val="114000"/>
              </a:lnSpc>
              <a:spcBef>
                <a:spcPts val="0"/>
              </a:spcBef>
            </a:pPr>
            <a:r>
              <a:rPr lang="en-GB" b="1" i="1"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Loomis v. Wisconsin</a:t>
            </a:r>
          </a:p>
          <a:p>
            <a:pPr algn="just">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In February 2013, Eric Loomis was sentenced to 6 years in prison by a judge in </a:t>
            </a:r>
          </a:p>
          <a:p>
            <a:pPr algn="just">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Wisconsin, who looked at his criminal record as well as “high-risk of re-offending”</a:t>
            </a:r>
          </a:p>
          <a:p>
            <a:pPr algn="just">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score assigned by </a:t>
            </a:r>
            <a:r>
              <a:rPr lang="en-GB" dirty="0" err="1">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COMPAS</a:t>
            </a: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software. Loomis appealed on the grounds of</a:t>
            </a:r>
          </a:p>
          <a:p>
            <a:pPr algn="just">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violation of the Due Process, in that </a:t>
            </a:r>
            <a:r>
              <a:rPr lang="en-GB" dirty="0" err="1">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COMPAS</a:t>
            </a: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algorithms’ inner workings could </a:t>
            </a:r>
          </a:p>
          <a:p>
            <a:pPr algn="just">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not be fully examined, and insofar as it could, </a:t>
            </a:r>
            <a:r>
              <a:rPr lang="en-GB" dirty="0" err="1">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COMPAS</a:t>
            </a: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violates Due Process </a:t>
            </a:r>
          </a:p>
          <a:p>
            <a:pPr algn="just">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rights by also taking gender, race and socio-economical background into account.</a:t>
            </a:r>
          </a:p>
        </p:txBody>
      </p:sp>
    </p:spTree>
    <p:extLst>
      <p:ext uri="{BB962C8B-B14F-4D97-AF65-F5344CB8AC3E}">
        <p14:creationId xmlns:p14="http://schemas.microsoft.com/office/powerpoint/2010/main" val="64304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81F3E3-01E1-4995-C42C-E2AE9FEAC17A}"/>
              </a:ext>
            </a:extLst>
          </p:cNvPr>
          <p:cNvPicPr>
            <a:picLocks noChangeAspect="1"/>
          </p:cNvPicPr>
          <p:nvPr/>
        </p:nvPicPr>
        <p:blipFill>
          <a:blip r:embed="rId3"/>
          <a:stretch>
            <a:fillRect/>
          </a:stretch>
        </p:blipFill>
        <p:spPr>
          <a:xfrm>
            <a:off x="5737782" y="180818"/>
            <a:ext cx="716435" cy="828932"/>
          </a:xfrm>
          <a:prstGeom prst="rect">
            <a:avLst/>
          </a:prstGeom>
        </p:spPr>
      </p:pic>
      <p:pic>
        <p:nvPicPr>
          <p:cNvPr id="11" name="Picture 10" descr="A yellow text on a blue background&#10;&#10;Description automatically generated">
            <a:extLst>
              <a:ext uri="{FF2B5EF4-FFF2-40B4-BE49-F238E27FC236}">
                <a16:creationId xmlns:a16="http://schemas.microsoft.com/office/drawing/2014/main" id="{20C09126-6E64-7C10-9E3D-71F43351CC9D}"/>
              </a:ext>
            </a:extLst>
          </p:cNvPr>
          <p:cNvPicPr>
            <a:picLocks noChangeAspect="1"/>
          </p:cNvPicPr>
          <p:nvPr/>
        </p:nvPicPr>
        <p:blipFill rotWithShape="1">
          <a:blip r:embed="rId4"/>
          <a:srcRect l="8764" r="4564"/>
          <a:stretch/>
        </p:blipFill>
        <p:spPr>
          <a:xfrm>
            <a:off x="5415063" y="6358957"/>
            <a:ext cx="1361874" cy="393165"/>
          </a:xfrm>
          <a:prstGeom prst="rect">
            <a:avLst/>
          </a:prstGeom>
          <a:ln>
            <a:solidFill>
              <a:schemeClr val="accent5">
                <a:lumMod val="50000"/>
              </a:schemeClr>
            </a:solidFill>
          </a:ln>
        </p:spPr>
      </p:pic>
      <p:sp>
        <p:nvSpPr>
          <p:cNvPr id="12" name="Rectangle 11">
            <a:extLst>
              <a:ext uri="{FF2B5EF4-FFF2-40B4-BE49-F238E27FC236}">
                <a16:creationId xmlns:a16="http://schemas.microsoft.com/office/drawing/2014/main" id="{9D00799B-5F0C-C718-2BA6-7986AB094508}"/>
              </a:ext>
            </a:extLst>
          </p:cNvPr>
          <p:cNvSpPr/>
          <p:nvPr/>
        </p:nvSpPr>
        <p:spPr>
          <a:xfrm>
            <a:off x="4013954" y="942892"/>
            <a:ext cx="4164090" cy="461217"/>
          </a:xfrm>
          <a:prstGeom prst="rect">
            <a:avLst/>
          </a:prstGeom>
          <a:noFill/>
        </p:spPr>
        <p:txBody>
          <a:bodyPr wrap="none" lIns="91440" tIns="45720" rIns="91440" bIns="45720">
            <a:spAutoFit/>
          </a:bodyPr>
          <a:lstStyle/>
          <a:p>
            <a:pPr algn="ctr">
              <a:lnSpc>
                <a:spcPct val="120000"/>
              </a:lnSpc>
              <a:spcBef>
                <a:spcPts val="0"/>
              </a:spcBef>
            </a:pPr>
            <a:r>
              <a:rPr lang="en-GB" sz="2200" b="1" cap="none" spc="0" dirty="0">
                <a:ln w="0"/>
                <a:solidFill>
                  <a:srgbClr val="FFC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AI in International Arbitration </a:t>
            </a:r>
            <a:endParaRPr lang="en-US" sz="2200" b="1" cap="none" spc="0" dirty="0">
              <a:ln w="0"/>
              <a:solidFill>
                <a:srgbClr val="FFC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B2599278-1FA1-3A94-7C4A-63FAFD02D32D}"/>
              </a:ext>
            </a:extLst>
          </p:cNvPr>
          <p:cNvSpPr/>
          <p:nvPr/>
        </p:nvSpPr>
        <p:spPr>
          <a:xfrm>
            <a:off x="1911787" y="1337251"/>
            <a:ext cx="9084859" cy="15241480"/>
          </a:xfrm>
          <a:prstGeom prst="rect">
            <a:avLst/>
          </a:prstGeom>
          <a:noFill/>
        </p:spPr>
        <p:txBody>
          <a:bodyPr wrap="square" lIns="91440" tIns="45720" rIns="91440" bIns="45720">
            <a:spAutoFit/>
          </a:bodyPr>
          <a:lstStyle/>
          <a:p>
            <a:pPr algn="just">
              <a:lnSpc>
                <a:spcPct val="114000"/>
              </a:lnSpc>
              <a:spcBef>
                <a:spcPts val="0"/>
              </a:spcBef>
            </a:pPr>
            <a:r>
              <a:rPr lang="en-GB" sz="1900" b="1"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“Robo - Arbitrators”: Are they around the corner? </a:t>
            </a:r>
          </a:p>
          <a:p>
            <a:pPr>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Everyone is aware what AI can do to “replace Humans” – but apart from certain technical challenges that exist today (which may be resolved by better coding and computational power - except perhaps for “lack of emotional intelligence”), what </a:t>
            </a:r>
          </a:p>
          <a:p>
            <a:pPr>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essentially lacks is </a:t>
            </a:r>
            <a:r>
              <a:rPr lang="en-GB" b="1" dirty="0">
                <a:ln w="0"/>
                <a:solidFill>
                  <a:srgbClr val="10BDE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no legislation expressly addresses this possibility</a:t>
            </a:r>
            <a:r>
              <a:rPr lang="en-GB"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It is not </a:t>
            </a:r>
          </a:p>
          <a:p>
            <a:pPr>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dealt with in the existing legislation simply because, “</a:t>
            </a:r>
            <a:r>
              <a:rPr lang="en-GB" dirty="0" err="1">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robo</a:t>
            </a: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-arbitrators” were not envisaged at the time of their drafting, and this raises a problem with the </a:t>
            </a:r>
          </a:p>
          <a:p>
            <a:pPr>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composition of the arbitral tribunal: in some legislations, the arbitrators are defined</a:t>
            </a:r>
          </a:p>
          <a:p>
            <a:pPr>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(or implied) as persons, so by definition they cannot be robots.</a:t>
            </a:r>
          </a:p>
          <a:p>
            <a:pPr>
              <a:lnSpc>
                <a:spcPct val="114000"/>
              </a:lnSpc>
              <a:spcBef>
                <a:spcPts val="0"/>
              </a:spcBef>
            </a:pPr>
            <a:endPar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just">
              <a:lnSpc>
                <a:spcPct val="114000"/>
              </a:lnSpc>
              <a:spcBef>
                <a:spcPts val="0"/>
              </a:spcBef>
            </a:pPr>
            <a:r>
              <a:rPr lang="en-GB"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New York Convention (1958): </a:t>
            </a: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Article I (2) - The use of arbitrators in this article is</a:t>
            </a:r>
          </a:p>
          <a:p>
            <a:pPr algn="just">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not exclusively addressed to human arbitrators</a:t>
            </a:r>
          </a:p>
          <a:p>
            <a:pPr algn="just">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Article V 1(a) - This first provision refers to the arbitration agreement holding that </a:t>
            </a:r>
          </a:p>
          <a:p>
            <a:pPr algn="just">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 decision might be refused by the losing party if it </a:t>
            </a:r>
            <a:r>
              <a:rPr lang="en-GB" i="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“is not valid under the law to </a:t>
            </a:r>
          </a:p>
          <a:p>
            <a:pPr algn="just">
              <a:lnSpc>
                <a:spcPct val="114000"/>
              </a:lnSpc>
              <a:spcBef>
                <a:spcPts val="0"/>
              </a:spcBef>
            </a:pPr>
            <a:r>
              <a:rPr lang="en-GB" i="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which the parties have subjected it or, failing any indication thereon, under the </a:t>
            </a:r>
          </a:p>
          <a:p>
            <a:pPr algn="just">
              <a:lnSpc>
                <a:spcPct val="114000"/>
              </a:lnSpc>
              <a:spcBef>
                <a:spcPts val="0"/>
              </a:spcBef>
            </a:pPr>
            <a:r>
              <a:rPr lang="en-GB" i="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Law of the country where the award was made</a:t>
            </a: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GB"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nSpc>
                <a:spcPct val="114000"/>
              </a:lnSpc>
              <a:spcBef>
                <a:spcPts val="0"/>
              </a:spcBef>
            </a:pPr>
            <a:endParaRPr lang="en-GB"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nSpc>
                <a:spcPct val="114000"/>
              </a:lnSpc>
              <a:spcBef>
                <a:spcPts val="0"/>
              </a:spcBef>
            </a:pPr>
            <a:endParaRPr lang="en-GB"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nSpc>
                <a:spcPct val="114000"/>
              </a:lnSpc>
              <a:spcBef>
                <a:spcPts val="0"/>
              </a:spcBef>
            </a:pPr>
            <a:endParaRPr lang="en-US"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nSpc>
                <a:spcPct val="114000"/>
              </a:lnSpc>
              <a:spcBef>
                <a:spcPts val="0"/>
              </a:spcBef>
            </a:pPr>
            <a:endParaRPr lang="en-US"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nSpc>
                <a:spcPct val="114000"/>
              </a:lnSpc>
              <a:spcBef>
                <a:spcPts val="0"/>
              </a:spcBef>
            </a:pPr>
            <a:endParaRPr lang="en-US"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nSpc>
                <a:spcPct val="114000"/>
              </a:lnSpc>
              <a:spcBef>
                <a:spcPts val="0"/>
              </a:spcBef>
            </a:pPr>
            <a:endParaRPr lang="en-US"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nSpc>
                <a:spcPct val="114000"/>
              </a:lnSpc>
              <a:spcBef>
                <a:spcPts val="0"/>
              </a:spcBef>
            </a:pPr>
            <a:endParaRPr lang="en-US"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nSpc>
                <a:spcPct val="114000"/>
              </a:lnSpc>
              <a:spcBef>
                <a:spcPts val="0"/>
              </a:spcBef>
            </a:pPr>
            <a:r>
              <a:rPr lang="en-US"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Use of AI in Arbitration &amp; AI-Enabled Arbitral Decisions: </a:t>
            </a:r>
            <a:r>
              <a:rPr lang="en-US"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Very much alike with the Courts</a:t>
            </a:r>
          </a:p>
          <a:p>
            <a:pPr>
              <a:lnSpc>
                <a:spcPct val="114000"/>
              </a:lnSpc>
              <a:spcBef>
                <a:spcPts val="0"/>
              </a:spcBef>
            </a:pPr>
            <a:endParaRPr lang="en-US" cap="none" spc="0"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nSpc>
                <a:spcPct val="114000"/>
              </a:lnSpc>
              <a:spcBef>
                <a:spcPts val="0"/>
              </a:spcBef>
            </a:pPr>
            <a:endParaRPr lang="en-US"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nSpc>
                <a:spcPct val="114000"/>
              </a:lnSpc>
              <a:spcBef>
                <a:spcPts val="0"/>
              </a:spcBef>
            </a:pPr>
            <a:endParaRPr lang="en-US" cap="none" spc="0"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nSpc>
                <a:spcPct val="114000"/>
              </a:lnSpc>
              <a:spcBef>
                <a:spcPts val="0"/>
              </a:spcBef>
            </a:pPr>
            <a:endParaRPr lang="en-US"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nSpc>
                <a:spcPct val="114000"/>
              </a:lnSpc>
              <a:spcBef>
                <a:spcPts val="0"/>
              </a:spcBef>
            </a:pPr>
            <a:r>
              <a:rPr lang="en-US" cap="none" spc="0"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Robo-Arbitrators: Sci-Fi or </a:t>
            </a:r>
            <a:r>
              <a:rPr lang="en-US"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Just a Matter of Time?</a:t>
            </a:r>
          </a:p>
          <a:p>
            <a:pPr>
              <a:lnSpc>
                <a:spcPct val="114000"/>
              </a:lnSpc>
              <a:spcBef>
                <a:spcPts val="0"/>
              </a:spcBef>
            </a:pPr>
            <a:endParaRPr lang="en-US"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nSpc>
                <a:spcPct val="114000"/>
              </a:lnSpc>
              <a:spcBef>
                <a:spcPts val="0"/>
              </a:spcBef>
            </a:pPr>
            <a:endParaRPr lang="en-US"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nSpc>
                <a:spcPct val="114000"/>
              </a:lnSpc>
              <a:spcBef>
                <a:spcPts val="0"/>
              </a:spcBef>
            </a:pPr>
            <a:endParaRPr lang="en-US"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nSpc>
                <a:spcPct val="114000"/>
              </a:lnSpc>
              <a:spcBef>
                <a:spcPts val="0"/>
              </a:spcBef>
            </a:pPr>
            <a:r>
              <a:rPr lang="en-US"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Inevitable </a:t>
            </a:r>
            <a:r>
              <a:rPr lang="en-US" cap="none" spc="0"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Current </a:t>
            </a:r>
            <a:r>
              <a:rPr lang="en-US"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Uses of the AI in Judicial Decision – Making:</a:t>
            </a:r>
          </a:p>
          <a:p>
            <a:pPr>
              <a:lnSpc>
                <a:spcPct val="114000"/>
              </a:lnSpc>
              <a:spcBef>
                <a:spcPts val="0"/>
              </a:spcBef>
            </a:pPr>
            <a:r>
              <a:rPr lang="en-GB" dirty="0">
                <a:ln w="0"/>
                <a:solidFill>
                  <a:srgbClr val="00B0F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AI is used on relatively small administrative &amp; civil cases (including subdistrict/</a:t>
            </a:r>
          </a:p>
          <a:p>
            <a:pPr>
              <a:lnSpc>
                <a:spcPct val="114000"/>
              </a:lnSpc>
              <a:spcBef>
                <a:spcPts val="0"/>
              </a:spcBef>
            </a:pPr>
            <a:r>
              <a:rPr lang="en-GB" dirty="0">
                <a:ln w="0"/>
                <a:solidFill>
                  <a:srgbClr val="00B0F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local/small claims court cases), family-law cases or employment contracts etc. </a:t>
            </a:r>
          </a:p>
          <a:p>
            <a:pPr>
              <a:lnSpc>
                <a:spcPct val="114000"/>
              </a:lnSpc>
              <a:spcBef>
                <a:spcPts val="0"/>
              </a:spcBef>
            </a:pPr>
            <a:r>
              <a:rPr lang="en-GB" dirty="0">
                <a:ln w="0"/>
                <a:solidFill>
                  <a:srgbClr val="00B0F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where the </a:t>
            </a:r>
            <a:r>
              <a:rPr lang="en-GB" b="1" dirty="0">
                <a:ln w="0"/>
                <a:solidFill>
                  <a:srgbClr val="00B0F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outcome is largely or entirely certain based on the data supplied</a:t>
            </a:r>
            <a:r>
              <a:rPr lang="en-GB" dirty="0">
                <a:ln w="0"/>
                <a:solidFill>
                  <a:srgbClr val="00B0F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endParaRPr lang="en-US" dirty="0">
              <a:ln w="0"/>
              <a:solidFill>
                <a:srgbClr val="00B0F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285750" indent="-285750">
              <a:lnSpc>
                <a:spcPct val="114000"/>
              </a:lnSpc>
              <a:spcBef>
                <a:spcPts val="0"/>
              </a:spcBef>
              <a:buFont typeface="Wingdings" panose="05000000000000000000" pitchFamily="2" charset="2"/>
              <a:buChar char="v"/>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Courts in Michigan, Ohio, California, Wisconsin and Utah implemented </a:t>
            </a:r>
          </a:p>
          <a:p>
            <a:pPr>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algorithm-based ODR, primarily for small claims, traffic violations, outstanding </a:t>
            </a:r>
          </a:p>
          <a:p>
            <a:pPr>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warrant cases, and low-conflict family court cases.</a:t>
            </a:r>
          </a:p>
          <a:p>
            <a:pPr>
              <a:lnSpc>
                <a:spcPct val="114000"/>
              </a:lnSpc>
              <a:spcBef>
                <a:spcPts val="0"/>
              </a:spcBef>
            </a:pPr>
            <a:r>
              <a:rPr lang="en-GB" i="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(Conversely, among others, DoNotPay.com claims to be a "robot lawyer" service </a:t>
            </a:r>
          </a:p>
          <a:p>
            <a:pPr>
              <a:lnSpc>
                <a:spcPct val="114000"/>
              </a:lnSpc>
              <a:spcBef>
                <a:spcPts val="0"/>
              </a:spcBef>
            </a:pPr>
            <a:r>
              <a:rPr lang="en-GB" i="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that uses AI to contest parking tickets and provide various other legal services.)</a:t>
            </a:r>
          </a:p>
          <a:p>
            <a:pPr marL="285750" indent="-285750">
              <a:lnSpc>
                <a:spcPct val="114000"/>
              </a:lnSpc>
              <a:spcBef>
                <a:spcPts val="0"/>
              </a:spcBef>
              <a:buFont typeface="Wingdings" panose="05000000000000000000" pitchFamily="2" charset="2"/>
              <a:buChar char="v"/>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British Columbia’s Civil Resolution Tribunal (CRT) is an ODR incorporated </a:t>
            </a:r>
          </a:p>
          <a:p>
            <a:pPr>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into the public justice system for resolving strata and other types of disputes </a:t>
            </a:r>
          </a:p>
          <a:p>
            <a:pPr>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including small claims disputes up to $5,000</a:t>
            </a:r>
          </a:p>
          <a:p>
            <a:pPr marL="285750" indent="-285750">
              <a:lnSpc>
                <a:spcPct val="114000"/>
              </a:lnSpc>
              <a:spcBef>
                <a:spcPts val="0"/>
              </a:spcBef>
              <a:buFont typeface="Wingdings" panose="05000000000000000000" pitchFamily="2" charset="2"/>
              <a:buChar char="v"/>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China’s Internet Courts feature AI judges that take evidence, ask questions, </a:t>
            </a:r>
          </a:p>
          <a:p>
            <a:pPr>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set schedules, and issue rulings.</a:t>
            </a:r>
          </a:p>
          <a:p>
            <a:pPr marL="285750" indent="-285750">
              <a:lnSpc>
                <a:spcPct val="114000"/>
              </a:lnSpc>
              <a:spcBef>
                <a:spcPts val="0"/>
              </a:spcBef>
              <a:buFont typeface="Wingdings" panose="05000000000000000000" pitchFamily="2" charset="2"/>
              <a:buChar char="v"/>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Civil Resolution Tribunal (CRT) British Columbia - </a:t>
            </a:r>
          </a:p>
          <a:p>
            <a:pPr>
              <a:lnSpc>
                <a:spcPct val="114000"/>
              </a:lnSpc>
              <a:spcBef>
                <a:spcPts val="0"/>
              </a:spcBef>
            </a:pPr>
            <a:endParaRPr lang="en-US"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530CB651-2132-93EB-54D3-54B3D6B2E49C}"/>
              </a:ext>
            </a:extLst>
          </p:cNvPr>
          <p:cNvPicPr>
            <a:picLocks noChangeAspect="1"/>
          </p:cNvPicPr>
          <p:nvPr/>
        </p:nvPicPr>
        <p:blipFill>
          <a:blip r:embed="rId5"/>
          <a:stretch>
            <a:fillRect/>
          </a:stretch>
        </p:blipFill>
        <p:spPr>
          <a:xfrm>
            <a:off x="0" y="1657958"/>
            <a:ext cx="1792379" cy="3542083"/>
          </a:xfrm>
          <a:prstGeom prst="rect">
            <a:avLst/>
          </a:prstGeom>
        </p:spPr>
      </p:pic>
      <p:pic>
        <p:nvPicPr>
          <p:cNvPr id="7" name="Picture 6" descr="A person in a garment holding an object&#10;&#10;Description automatically generated">
            <a:extLst>
              <a:ext uri="{FF2B5EF4-FFF2-40B4-BE49-F238E27FC236}">
                <a16:creationId xmlns:a16="http://schemas.microsoft.com/office/drawing/2014/main" id="{20D27558-3ACF-1CC2-6A9C-500EF4575766}"/>
              </a:ext>
            </a:extLst>
          </p:cNvPr>
          <p:cNvPicPr>
            <a:picLocks noChangeAspect="1"/>
          </p:cNvPicPr>
          <p:nvPr/>
        </p:nvPicPr>
        <p:blipFill rotWithShape="1">
          <a:blip r:embed="rId6"/>
          <a:srcRect b="6912"/>
          <a:stretch/>
        </p:blipFill>
        <p:spPr>
          <a:xfrm>
            <a:off x="10402146" y="2001822"/>
            <a:ext cx="1789854" cy="2525272"/>
          </a:xfrm>
          <a:prstGeom prst="rect">
            <a:avLst/>
          </a:prstGeom>
        </p:spPr>
      </p:pic>
    </p:spTree>
    <p:extLst>
      <p:ext uri="{BB962C8B-B14F-4D97-AF65-F5344CB8AC3E}">
        <p14:creationId xmlns:p14="http://schemas.microsoft.com/office/powerpoint/2010/main" val="288459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81F3E3-01E1-4995-C42C-E2AE9FEAC17A}"/>
              </a:ext>
            </a:extLst>
          </p:cNvPr>
          <p:cNvPicPr>
            <a:picLocks noChangeAspect="1"/>
          </p:cNvPicPr>
          <p:nvPr/>
        </p:nvPicPr>
        <p:blipFill>
          <a:blip r:embed="rId3"/>
          <a:stretch>
            <a:fillRect/>
          </a:stretch>
        </p:blipFill>
        <p:spPr>
          <a:xfrm>
            <a:off x="5737782" y="180818"/>
            <a:ext cx="716435" cy="828932"/>
          </a:xfrm>
          <a:prstGeom prst="rect">
            <a:avLst/>
          </a:prstGeom>
        </p:spPr>
      </p:pic>
      <p:sp>
        <p:nvSpPr>
          <p:cNvPr id="12" name="Rectangle 11">
            <a:extLst>
              <a:ext uri="{FF2B5EF4-FFF2-40B4-BE49-F238E27FC236}">
                <a16:creationId xmlns:a16="http://schemas.microsoft.com/office/drawing/2014/main" id="{9D00799B-5F0C-C718-2BA6-7986AB094508}"/>
              </a:ext>
            </a:extLst>
          </p:cNvPr>
          <p:cNvSpPr/>
          <p:nvPr/>
        </p:nvSpPr>
        <p:spPr>
          <a:xfrm>
            <a:off x="4013954" y="928956"/>
            <a:ext cx="4164090" cy="461217"/>
          </a:xfrm>
          <a:prstGeom prst="rect">
            <a:avLst/>
          </a:prstGeom>
          <a:noFill/>
        </p:spPr>
        <p:txBody>
          <a:bodyPr wrap="none" lIns="91440" tIns="45720" rIns="91440" bIns="45720">
            <a:spAutoFit/>
          </a:bodyPr>
          <a:lstStyle/>
          <a:p>
            <a:pPr algn="ctr">
              <a:lnSpc>
                <a:spcPct val="120000"/>
              </a:lnSpc>
              <a:spcBef>
                <a:spcPts val="0"/>
              </a:spcBef>
            </a:pPr>
            <a:r>
              <a:rPr lang="en-GB" sz="2200" b="1" cap="none" spc="0" dirty="0">
                <a:ln w="0"/>
                <a:solidFill>
                  <a:srgbClr val="FFC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AI in International Arbitration </a:t>
            </a:r>
            <a:endParaRPr lang="en-US" sz="2200" b="1" cap="none" spc="0" dirty="0">
              <a:ln w="0"/>
              <a:solidFill>
                <a:srgbClr val="FFC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B2599278-1FA1-3A94-7C4A-63FAFD02D32D}"/>
              </a:ext>
            </a:extLst>
          </p:cNvPr>
          <p:cNvSpPr/>
          <p:nvPr/>
        </p:nvSpPr>
        <p:spPr>
          <a:xfrm>
            <a:off x="1967016" y="1306875"/>
            <a:ext cx="8520281" cy="5118645"/>
          </a:xfrm>
          <a:prstGeom prst="rect">
            <a:avLst/>
          </a:prstGeom>
          <a:noFill/>
        </p:spPr>
        <p:txBody>
          <a:bodyPr wrap="none" lIns="91440" tIns="45720" rIns="91440" bIns="45720">
            <a:spAutoFit/>
          </a:bodyPr>
          <a:lstStyle/>
          <a:p>
            <a:pPr algn="just">
              <a:lnSpc>
                <a:spcPct val="114000"/>
              </a:lnSpc>
              <a:spcBef>
                <a:spcPts val="0"/>
              </a:spcBef>
            </a:pPr>
            <a:r>
              <a:rPr lang="en-GB" dirty="0" err="1">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UNCITRAL</a:t>
            </a:r>
            <a:r>
              <a:rPr lang="en-GB"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Rules (2006): </a:t>
            </a: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Article 11 - In relation to the appointment, “</a:t>
            </a:r>
            <a:r>
              <a:rPr lang="en-GB" i="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that no </a:t>
            </a:r>
          </a:p>
          <a:p>
            <a:pPr algn="just">
              <a:lnSpc>
                <a:spcPct val="114000"/>
              </a:lnSpc>
              <a:spcBef>
                <a:spcPts val="0"/>
              </a:spcBef>
            </a:pPr>
            <a:r>
              <a:rPr lang="en-GB" i="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person shall be precluded by reason of his nationality from acting as an arbitrator</a:t>
            </a: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p>
          <a:p>
            <a:pPr algn="just">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Article 12 (1) - In relation to challenging an arbitrator, that </a:t>
            </a:r>
            <a:r>
              <a:rPr lang="en-GB" i="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“when a person is </a:t>
            </a:r>
          </a:p>
          <a:p>
            <a:pPr algn="just">
              <a:lnSpc>
                <a:spcPct val="114000"/>
              </a:lnSpc>
              <a:spcBef>
                <a:spcPts val="0"/>
              </a:spcBef>
            </a:pPr>
            <a:r>
              <a:rPr lang="en-GB" i="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approached in connection with his possible appointment as an arbitrator, he shall</a:t>
            </a:r>
          </a:p>
          <a:p>
            <a:pPr algn="just">
              <a:lnSpc>
                <a:spcPct val="114000"/>
              </a:lnSpc>
              <a:spcBef>
                <a:spcPts val="0"/>
              </a:spcBef>
            </a:pPr>
            <a:r>
              <a:rPr lang="en-GB" i="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disclose any circumstances (…)”</a:t>
            </a:r>
          </a:p>
          <a:p>
            <a:pPr algn="just">
              <a:lnSpc>
                <a:spcPct val="114000"/>
              </a:lnSpc>
              <a:spcBef>
                <a:spcPts val="0"/>
              </a:spcBef>
            </a:pPr>
            <a:endParaRPr lang="en-GB"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just">
              <a:lnSpc>
                <a:spcPct val="114000"/>
              </a:lnSpc>
              <a:spcBef>
                <a:spcPts val="0"/>
              </a:spcBef>
            </a:pPr>
            <a:r>
              <a:rPr lang="en-GB"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Arbitration Agreement: </a:t>
            </a: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Being the ‘foundation stone of the arbitration” the parties </a:t>
            </a:r>
          </a:p>
          <a:p>
            <a:pPr algn="just">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can technically decide to have their commercial issues resolved through AI</a:t>
            </a:r>
          </a:p>
          <a:p>
            <a:pPr algn="just">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instead of a human arbitrator thus the Parties can produce their private system </a:t>
            </a:r>
          </a:p>
          <a:p>
            <a:pPr algn="just">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of justice. However, the Arbitration Agreement to comply with other elements </a:t>
            </a:r>
          </a:p>
          <a:p>
            <a:pPr algn="just">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of the arbitration legal framework and be enforced: </a:t>
            </a:r>
          </a:p>
          <a:p>
            <a:pPr algn="just">
              <a:lnSpc>
                <a:spcPct val="114000"/>
              </a:lnSpc>
              <a:spcBef>
                <a:spcPts val="0"/>
              </a:spcBef>
            </a:pPr>
            <a:endPar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285750" indent="-285750" algn="just">
              <a:lnSpc>
                <a:spcPct val="114000"/>
              </a:lnSpc>
              <a:spcBef>
                <a:spcPts val="0"/>
              </a:spcBef>
              <a:buFont typeface="Wingdings" panose="05000000000000000000" pitchFamily="2" charset="2"/>
              <a:buChar char="Ø"/>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France, Netherlands, Belgium, Portugal etc.: Only Natural Persons or </a:t>
            </a:r>
          </a:p>
          <a:p>
            <a:pPr algn="just">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Individuals can be Arbitrators. </a:t>
            </a:r>
          </a:p>
          <a:p>
            <a:pPr marL="285750" indent="-285750" algn="just">
              <a:lnSpc>
                <a:spcPct val="114000"/>
              </a:lnSpc>
              <a:spcBef>
                <a:spcPts val="0"/>
              </a:spcBef>
              <a:buFont typeface="Wingdings" panose="05000000000000000000" pitchFamily="2" charset="2"/>
              <a:buChar char="Ø"/>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China, Indonesia, Vietnam, Egypt, Finland, Iceland etc.: Require certain </a:t>
            </a:r>
          </a:p>
          <a:p>
            <a:pPr algn="just">
              <a:lnSpc>
                <a:spcPct val="114000"/>
              </a:lnSpc>
              <a:spcBef>
                <a:spcPts val="0"/>
              </a:spcBef>
            </a:pPr>
            <a:r>
              <a:rPr lang="en-GB"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attributes that only a human arbitrator may have (years of experience etc.)</a:t>
            </a:r>
            <a:endParaRPr lang="en-US"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986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3306</TotalTime>
  <Words>2826</Words>
  <Application>Microsoft Office PowerPoint</Application>
  <PresentationFormat>Geniş ekran</PresentationFormat>
  <Paragraphs>208</Paragraphs>
  <Slides>18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18</vt:i4>
      </vt:variant>
    </vt:vector>
  </HeadingPairs>
  <TitlesOfParts>
    <vt:vector size="23" baseType="lpstr">
      <vt:lpstr>Arial</vt:lpstr>
      <vt:lpstr>Calibri</vt:lpstr>
      <vt:lpstr>Calibri Light</vt:lpstr>
      <vt:lpstr>Wingdings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dc:title>
  <dc:creator>Serkan Kutluk</dc:creator>
  <cp:lastModifiedBy>Muhammet Bembeyaz</cp:lastModifiedBy>
  <cp:revision>112</cp:revision>
  <dcterms:created xsi:type="dcterms:W3CDTF">2023-08-28T12:48:48Z</dcterms:created>
  <dcterms:modified xsi:type="dcterms:W3CDTF">2023-10-16T13:40:13Z</dcterms:modified>
</cp:coreProperties>
</file>